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0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E86"/>
    <a:srgbClr val="F3F2EA"/>
    <a:srgbClr val="454E5C"/>
    <a:srgbClr val="FCE8C4"/>
    <a:srgbClr val="3E2735"/>
    <a:srgbClr val="D7796B"/>
    <a:srgbClr val="D3F255"/>
    <a:srgbClr val="301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3924" y="14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DF96CD-B573-4A6D-A27B-A84C57A3B549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FF1DEC-BA6F-41C7-A31E-2FCF1630B2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29680-EEAB-4382-B00E-16B4B4900CDA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76BEC-6911-489C-9897-07C539BA35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77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1FED3F-E16C-4A0F-811D-9789ADDF1CA4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C90CE-728B-45DB-9781-369931362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3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9671A7-64FB-4C89-A9B3-51156FAD73DE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93AEE-18D1-4A13-B9A3-486E11CF31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36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7198D5-9941-4A83-9D24-6174BADE2233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7B8A2-4288-4FF6-AD41-1B8AC95099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67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F14C9C-84AE-456B-9106-A1C857C126CD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21374-483C-43BF-8CE4-DB379BE4F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92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3C764D-04A0-47D0-9185-2BB2217C6748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91E10-2182-4D6F-9C68-836A2549CB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4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643E8D-50FE-405B-8FDA-83A9B5691827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97B27-E349-4AB0-B552-089269C613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44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960654-4FA7-45DE-957E-C07D6331CAFA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56D76-A5FC-4C0D-9479-207887934F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11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CFA2CD-88A6-46B9-9EF1-08DBD2D1180B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11EEB-86AE-49A3-8FFE-788AB74F7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12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98370-568D-46F9-A891-6FE3A725E820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6487C-9A4F-47A1-8879-F7C3E48E18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62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FE5FFF-121A-4C6B-9222-4D86AB549901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0B6F5-515F-49E9-B254-410BA59CB5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10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EFE0C9F-EEC4-4616-8B66-C9E21C2F3531}" type="datetimeFigureOut">
              <a:rPr lang="en-US" altLang="en-US"/>
              <a:pPr/>
              <a:t>2/8/2019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D8C3D5A-806D-4494-BDDA-EBEEB28117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arallelogram 123"/>
          <p:cNvSpPr/>
          <p:nvPr/>
        </p:nvSpPr>
        <p:spPr>
          <a:xfrm rot="5400000" flipV="1">
            <a:off x="-390525" y="11015663"/>
            <a:ext cx="9934575" cy="9229725"/>
          </a:xfrm>
          <a:prstGeom prst="parallelogram">
            <a:avLst>
              <a:gd name="adj" fmla="val 0"/>
            </a:avLst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51" name="Parallelogram 150"/>
          <p:cNvSpPr/>
          <p:nvPr/>
        </p:nvSpPr>
        <p:spPr>
          <a:xfrm rot="16200000">
            <a:off x="2342356" y="5963444"/>
            <a:ext cx="4459287" cy="9223376"/>
          </a:xfrm>
          <a:prstGeom prst="parallelogram">
            <a:avLst>
              <a:gd name="adj" fmla="val 24853"/>
            </a:avLst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sp>
        <p:nvSpPr>
          <p:cNvPr id="131" name="Parallelogram 130"/>
          <p:cNvSpPr/>
          <p:nvPr/>
        </p:nvSpPr>
        <p:spPr>
          <a:xfrm rot="5400000" flipV="1">
            <a:off x="682625" y="18945225"/>
            <a:ext cx="7804150" cy="9169400"/>
          </a:xfrm>
          <a:prstGeom prst="parallelogram">
            <a:avLst>
              <a:gd name="adj" fmla="val 0"/>
            </a:avLst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0" name="Parallelogram 109"/>
          <p:cNvSpPr/>
          <p:nvPr/>
        </p:nvSpPr>
        <p:spPr>
          <a:xfrm rot="5400000" flipV="1">
            <a:off x="496094" y="-1067594"/>
            <a:ext cx="8143875" cy="9186863"/>
          </a:xfrm>
          <a:prstGeom prst="parallelogram">
            <a:avLst>
              <a:gd name="adj" fmla="val 0"/>
            </a:avLst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sp>
        <p:nvSpPr>
          <p:cNvPr id="116" name="Parallelogram 115"/>
          <p:cNvSpPr/>
          <p:nvPr/>
        </p:nvSpPr>
        <p:spPr>
          <a:xfrm rot="5400000" flipV="1">
            <a:off x="1177925" y="3308350"/>
            <a:ext cx="6780213" cy="9186863"/>
          </a:xfrm>
          <a:prstGeom prst="parallelogram">
            <a:avLst>
              <a:gd name="adj" fmla="val 24853"/>
            </a:avLst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sp>
        <p:nvSpPr>
          <p:cNvPr id="14342" name="TextBox 198"/>
          <p:cNvSpPr txBox="1">
            <a:spLocks noChangeArrowheads="1"/>
          </p:cNvSpPr>
          <p:nvPr/>
        </p:nvSpPr>
        <p:spPr bwMode="auto">
          <a:xfrm rot="-654830">
            <a:off x="155575" y="2552700"/>
            <a:ext cx="409098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In your own words, describe what an operating system does.</a:t>
            </a:r>
          </a:p>
          <a:p>
            <a:pPr eaLnBrk="1" hangingPunct="1"/>
            <a:endParaRPr lang="en-US" altLang="en-US" sz="18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(Type here)</a:t>
            </a:r>
          </a:p>
          <a:p>
            <a:pPr eaLnBrk="1" hangingPunct="1"/>
            <a:endParaRPr lang="en-US" altLang="en-US" sz="1800">
              <a:solidFill>
                <a:schemeClr val="bg1"/>
              </a:solidFill>
            </a:endParaRPr>
          </a:p>
          <a:p>
            <a:pPr eaLnBrk="1" hangingPunct="1"/>
            <a:endParaRPr lang="en-US" altLang="en-US" sz="1800">
              <a:solidFill>
                <a:schemeClr val="bg1"/>
              </a:solidFill>
            </a:endParaRPr>
          </a:p>
          <a:p>
            <a:pPr eaLnBrk="1" hangingPunct="1"/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-25400" y="-1193800"/>
            <a:ext cx="9191625" cy="1473200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accent5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3530600" y="998538"/>
            <a:ext cx="1008063" cy="1006475"/>
          </a:xfrm>
          <a:prstGeom prst="ellipse">
            <a:avLst/>
          </a:prstGeom>
          <a:solidFill>
            <a:srgbClr val="307E8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02" name="Oval 201"/>
          <p:cNvSpPr/>
          <p:nvPr/>
        </p:nvSpPr>
        <p:spPr>
          <a:xfrm>
            <a:off x="5376863" y="1487488"/>
            <a:ext cx="1163637" cy="1163637"/>
          </a:xfrm>
          <a:prstGeom prst="ellipse">
            <a:avLst/>
          </a:prstGeom>
          <a:solidFill>
            <a:srgbClr val="307E8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03" name="Oval 202"/>
          <p:cNvSpPr/>
          <p:nvPr/>
        </p:nvSpPr>
        <p:spPr>
          <a:xfrm>
            <a:off x="7458075" y="1050925"/>
            <a:ext cx="1079500" cy="1066800"/>
          </a:xfrm>
          <a:prstGeom prst="ellipse">
            <a:avLst/>
          </a:prstGeom>
          <a:solidFill>
            <a:srgbClr val="307E8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04" name="Rectangle 203"/>
          <p:cNvSpPr/>
          <p:nvPr/>
        </p:nvSpPr>
        <p:spPr>
          <a:xfrm>
            <a:off x="3992563" y="279400"/>
            <a:ext cx="109537" cy="719138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05" name="Rectangle 204"/>
          <p:cNvSpPr/>
          <p:nvPr/>
        </p:nvSpPr>
        <p:spPr>
          <a:xfrm>
            <a:off x="5903913" y="279400"/>
            <a:ext cx="107950" cy="1228725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06" name="Rectangle 205"/>
          <p:cNvSpPr/>
          <p:nvPr/>
        </p:nvSpPr>
        <p:spPr>
          <a:xfrm>
            <a:off x="7962900" y="279400"/>
            <a:ext cx="111125" cy="771525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8444" name="TextBox 207"/>
          <p:cNvSpPr txBox="1">
            <a:spLocks noChangeArrowheads="1"/>
          </p:cNvSpPr>
          <p:nvPr/>
        </p:nvSpPr>
        <p:spPr bwMode="auto">
          <a:xfrm>
            <a:off x="5054600" y="3249613"/>
            <a:ext cx="4103688" cy="1262062"/>
          </a:xfrm>
          <a:prstGeom prst="rect">
            <a:avLst/>
          </a:prstGeom>
          <a:solidFill>
            <a:srgbClr val="307E86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3200" spc="300" dirty="0" smtClean="0">
                <a:solidFill>
                  <a:schemeClr val="bg1"/>
                </a:solidFill>
                <a:latin typeface="Impact" charset="0"/>
                <a:cs typeface="Impact" charset="0"/>
              </a:rPr>
              <a:t>OPERATING SYSTEMS</a:t>
            </a:r>
          </a:p>
          <a:p>
            <a:pPr algn="r" eaLnBrk="1" hangingPunct="1">
              <a:defRPr/>
            </a:pPr>
            <a:endParaRPr lang="en-US" sz="4400" spc="300" dirty="0">
              <a:solidFill>
                <a:schemeClr val="bg1"/>
              </a:solidFill>
              <a:latin typeface="Impact" charset="0"/>
              <a:cs typeface="Impact" charset="0"/>
            </a:endParaRPr>
          </a:p>
        </p:txBody>
      </p:sp>
      <p:sp>
        <p:nvSpPr>
          <p:cNvPr id="224" name="Oval 223"/>
          <p:cNvSpPr/>
          <p:nvPr/>
        </p:nvSpPr>
        <p:spPr bwMode="auto">
          <a:xfrm>
            <a:off x="3565525" y="14582775"/>
            <a:ext cx="1008063" cy="1008063"/>
          </a:xfrm>
          <a:prstGeom prst="ellipse">
            <a:avLst/>
          </a:prstGeom>
          <a:solidFill>
            <a:srgbClr val="307E8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25" name="Oval 224"/>
          <p:cNvSpPr/>
          <p:nvPr/>
        </p:nvSpPr>
        <p:spPr bwMode="auto">
          <a:xfrm>
            <a:off x="5448300" y="14995525"/>
            <a:ext cx="1165225" cy="1163638"/>
          </a:xfrm>
          <a:prstGeom prst="ellipse">
            <a:avLst/>
          </a:prstGeom>
          <a:solidFill>
            <a:srgbClr val="307E8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26" name="Oval 225"/>
          <p:cNvSpPr/>
          <p:nvPr/>
        </p:nvSpPr>
        <p:spPr bwMode="auto">
          <a:xfrm>
            <a:off x="7497763" y="14651038"/>
            <a:ext cx="1079500" cy="1066800"/>
          </a:xfrm>
          <a:prstGeom prst="ellipse">
            <a:avLst/>
          </a:prstGeom>
          <a:solidFill>
            <a:srgbClr val="307E8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27" name="Rectangle 226"/>
          <p:cNvSpPr/>
          <p:nvPr/>
        </p:nvSpPr>
        <p:spPr bwMode="auto">
          <a:xfrm>
            <a:off x="4014788" y="13855700"/>
            <a:ext cx="109537" cy="719138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28" name="Rectangle 227"/>
          <p:cNvSpPr/>
          <p:nvPr/>
        </p:nvSpPr>
        <p:spPr bwMode="auto">
          <a:xfrm>
            <a:off x="5957888" y="13774738"/>
            <a:ext cx="109537" cy="1227137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29" name="Rectangle 228"/>
          <p:cNvSpPr/>
          <p:nvPr/>
        </p:nvSpPr>
        <p:spPr bwMode="auto">
          <a:xfrm>
            <a:off x="7985125" y="13876338"/>
            <a:ext cx="109538" cy="769937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96" name="Rectangle 295"/>
          <p:cNvSpPr/>
          <p:nvPr/>
        </p:nvSpPr>
        <p:spPr>
          <a:xfrm>
            <a:off x="-28575" y="6207125"/>
            <a:ext cx="7704138" cy="1066800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8455" name="TextBox 296"/>
          <p:cNvSpPr txBox="1">
            <a:spLocks noChangeArrowheads="1"/>
          </p:cNvSpPr>
          <p:nvPr/>
        </p:nvSpPr>
        <p:spPr bwMode="auto">
          <a:xfrm>
            <a:off x="141288" y="6227763"/>
            <a:ext cx="73231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spc="300" dirty="0" smtClean="0">
                <a:solidFill>
                  <a:srgbClr val="FFFFFF"/>
                </a:solidFill>
                <a:latin typeface="Impact" charset="0"/>
                <a:cs typeface="Impact" charset="0"/>
              </a:rPr>
              <a:t>WINDOWS</a:t>
            </a:r>
            <a:endParaRPr lang="en-US" sz="3200" spc="300" dirty="0">
              <a:solidFill>
                <a:srgbClr val="FFFFFF"/>
              </a:solidFill>
              <a:latin typeface="Impact" charset="0"/>
              <a:cs typeface="Impact" charset="0"/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877888" y="7985125"/>
            <a:ext cx="1408112" cy="1425575"/>
          </a:xfrm>
          <a:prstGeom prst="ellipse">
            <a:avLst/>
          </a:prstGeom>
          <a:solidFill>
            <a:srgbClr val="DF6624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0" name="Oval 299"/>
          <p:cNvSpPr/>
          <p:nvPr/>
        </p:nvSpPr>
        <p:spPr>
          <a:xfrm>
            <a:off x="2892425" y="8167688"/>
            <a:ext cx="1463675" cy="1382712"/>
          </a:xfrm>
          <a:prstGeom prst="ellipse">
            <a:avLst/>
          </a:prstGeom>
          <a:solidFill>
            <a:srgbClr val="DF6624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1" name="Oval 300"/>
          <p:cNvSpPr/>
          <p:nvPr/>
        </p:nvSpPr>
        <p:spPr>
          <a:xfrm>
            <a:off x="4784725" y="7993063"/>
            <a:ext cx="1425575" cy="1316037"/>
          </a:xfrm>
          <a:prstGeom prst="ellipse">
            <a:avLst/>
          </a:prstGeom>
          <a:solidFill>
            <a:srgbClr val="DF6624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2" name="Rectangle 301"/>
          <p:cNvSpPr/>
          <p:nvPr/>
        </p:nvSpPr>
        <p:spPr>
          <a:xfrm>
            <a:off x="1503363" y="7281863"/>
            <a:ext cx="111125" cy="720725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3" name="Rectangle 302"/>
          <p:cNvSpPr/>
          <p:nvPr/>
        </p:nvSpPr>
        <p:spPr>
          <a:xfrm>
            <a:off x="3408363" y="7265988"/>
            <a:ext cx="111125" cy="922337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4" name="Rectangle 303"/>
          <p:cNvSpPr/>
          <p:nvPr/>
        </p:nvSpPr>
        <p:spPr>
          <a:xfrm>
            <a:off x="5449888" y="7265988"/>
            <a:ext cx="109537" cy="769937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5" name="Rectangle 304"/>
          <p:cNvSpPr/>
          <p:nvPr/>
        </p:nvSpPr>
        <p:spPr>
          <a:xfrm>
            <a:off x="1489075" y="12814300"/>
            <a:ext cx="7705725" cy="1066800"/>
          </a:xfrm>
          <a:prstGeom prst="rect">
            <a:avLst/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1" name="Rectangle 110"/>
          <p:cNvSpPr/>
          <p:nvPr/>
        </p:nvSpPr>
        <p:spPr>
          <a:xfrm>
            <a:off x="-36513" y="25984200"/>
            <a:ext cx="9210676" cy="2400300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4367" name="TextBox 112"/>
          <p:cNvSpPr txBox="1">
            <a:spLocks noChangeArrowheads="1"/>
          </p:cNvSpPr>
          <p:nvPr/>
        </p:nvSpPr>
        <p:spPr bwMode="auto">
          <a:xfrm>
            <a:off x="-38100" y="26331863"/>
            <a:ext cx="9221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Based on the information you included above, which OS would you prefer to use?  Type a 3 to 5 sentence paragraph detailing why you prefer this OS. </a:t>
            </a:r>
          </a:p>
        </p:txBody>
      </p:sp>
      <p:sp>
        <p:nvSpPr>
          <p:cNvPr id="130" name="Parallelogram 129"/>
          <p:cNvSpPr/>
          <p:nvPr/>
        </p:nvSpPr>
        <p:spPr>
          <a:xfrm rot="5400000" flipV="1">
            <a:off x="2836862" y="15105063"/>
            <a:ext cx="3470275" cy="9194800"/>
          </a:xfrm>
          <a:prstGeom prst="parallelogram">
            <a:avLst>
              <a:gd name="adj" fmla="val 43915"/>
            </a:avLst>
          </a:prstGeom>
          <a:solidFill>
            <a:srgbClr val="307E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-41275" y="20046950"/>
            <a:ext cx="7704138" cy="1066800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1" name="Oval 140"/>
          <p:cNvSpPr/>
          <p:nvPr/>
        </p:nvSpPr>
        <p:spPr>
          <a:xfrm>
            <a:off x="1042988" y="21418550"/>
            <a:ext cx="1006475" cy="1008063"/>
          </a:xfrm>
          <a:prstGeom prst="ellipse">
            <a:avLst/>
          </a:prstGeom>
          <a:solidFill>
            <a:srgbClr val="DF6624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2" name="Oval 141"/>
          <p:cNvSpPr/>
          <p:nvPr/>
        </p:nvSpPr>
        <p:spPr>
          <a:xfrm>
            <a:off x="2884488" y="21697950"/>
            <a:ext cx="1163637" cy="1163638"/>
          </a:xfrm>
          <a:prstGeom prst="ellipse">
            <a:avLst/>
          </a:prstGeom>
          <a:solidFill>
            <a:srgbClr val="DF6624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3" name="Oval 142"/>
          <p:cNvSpPr/>
          <p:nvPr/>
        </p:nvSpPr>
        <p:spPr>
          <a:xfrm>
            <a:off x="4987925" y="21312188"/>
            <a:ext cx="1079500" cy="1066800"/>
          </a:xfrm>
          <a:prstGeom prst="ellipse">
            <a:avLst/>
          </a:prstGeom>
          <a:solidFill>
            <a:srgbClr val="DF6624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4" name="Rectangle 143"/>
          <p:cNvSpPr/>
          <p:nvPr/>
        </p:nvSpPr>
        <p:spPr>
          <a:xfrm>
            <a:off x="1503363" y="20804188"/>
            <a:ext cx="111125" cy="720725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5" name="Rectangle 144"/>
          <p:cNvSpPr/>
          <p:nvPr/>
        </p:nvSpPr>
        <p:spPr>
          <a:xfrm>
            <a:off x="3433763" y="20839113"/>
            <a:ext cx="111125" cy="922337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6" name="Rectangle 145"/>
          <p:cNvSpPr/>
          <p:nvPr/>
        </p:nvSpPr>
        <p:spPr>
          <a:xfrm>
            <a:off x="5475288" y="20928013"/>
            <a:ext cx="109537" cy="769937"/>
          </a:xfrm>
          <a:prstGeom prst="rect">
            <a:avLst/>
          </a:prstGeom>
          <a:solidFill>
            <a:srgbClr val="DF6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7" name="TextBox 296"/>
          <p:cNvSpPr txBox="1">
            <a:spLocks noChangeArrowheads="1"/>
          </p:cNvSpPr>
          <p:nvPr/>
        </p:nvSpPr>
        <p:spPr bwMode="auto">
          <a:xfrm>
            <a:off x="1697038" y="12876213"/>
            <a:ext cx="73231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spc="300" dirty="0" err="1" smtClean="0">
                <a:solidFill>
                  <a:srgbClr val="FFFFFF"/>
                </a:solidFill>
                <a:latin typeface="Impact" charset="0"/>
                <a:cs typeface="Impact" charset="0"/>
              </a:rPr>
              <a:t>macOS</a:t>
            </a:r>
            <a:r>
              <a:rPr lang="en-US" sz="3200" spc="300" dirty="0" smtClean="0">
                <a:solidFill>
                  <a:srgbClr val="FFFFFF"/>
                </a:solidFill>
                <a:latin typeface="Impact" charset="0"/>
                <a:cs typeface="Impact" charset="0"/>
              </a:rPr>
              <a:t>/</a:t>
            </a:r>
            <a:r>
              <a:rPr lang="en-US" sz="3200" spc="300" dirty="0" err="1" smtClean="0">
                <a:solidFill>
                  <a:srgbClr val="FFFFFF"/>
                </a:solidFill>
                <a:latin typeface="Impact" charset="0"/>
                <a:cs typeface="Impact" charset="0"/>
              </a:rPr>
              <a:t>iOS</a:t>
            </a:r>
            <a:endParaRPr lang="en-US" sz="3200" spc="300" dirty="0">
              <a:solidFill>
                <a:srgbClr val="FFFFFF"/>
              </a:solidFill>
              <a:latin typeface="Impact" charset="0"/>
              <a:cs typeface="Impact" charset="0"/>
            </a:endParaRPr>
          </a:p>
        </p:txBody>
      </p:sp>
      <p:sp>
        <p:nvSpPr>
          <p:cNvPr id="148" name="TextBox 296"/>
          <p:cNvSpPr txBox="1">
            <a:spLocks noChangeArrowheads="1"/>
          </p:cNvSpPr>
          <p:nvPr/>
        </p:nvSpPr>
        <p:spPr bwMode="auto">
          <a:xfrm>
            <a:off x="192088" y="20343813"/>
            <a:ext cx="7323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spc="300" dirty="0" smtClean="0">
                <a:solidFill>
                  <a:srgbClr val="FFFFFF"/>
                </a:solidFill>
                <a:latin typeface="Impact" charset="0"/>
                <a:cs typeface="Impact" charset="0"/>
              </a:rPr>
              <a:t>Linux</a:t>
            </a:r>
            <a:endParaRPr lang="en-US" sz="3200" spc="300" dirty="0">
              <a:solidFill>
                <a:srgbClr val="FFFFFF"/>
              </a:solidFill>
              <a:latin typeface="Impact" charset="0"/>
              <a:cs typeface="Impact" charset="0"/>
            </a:endParaRPr>
          </a:p>
        </p:txBody>
      </p:sp>
      <p:sp>
        <p:nvSpPr>
          <p:cNvPr id="14378" name="TextBox 198"/>
          <p:cNvSpPr txBox="1">
            <a:spLocks noChangeArrowheads="1"/>
          </p:cNvSpPr>
          <p:nvPr/>
        </p:nvSpPr>
        <p:spPr bwMode="auto">
          <a:xfrm rot="388574">
            <a:off x="4718050" y="9890125"/>
            <a:ext cx="4090988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List 3 devices that currently use the Windows OS.</a:t>
            </a:r>
          </a:p>
          <a:p>
            <a:pPr algn="just" eaLnBrk="1" hangingPunct="1"/>
            <a:endParaRPr lang="en-US" altLang="en-US" sz="1800">
              <a:solidFill>
                <a:schemeClr val="bg1"/>
              </a:solidFill>
            </a:endParaRP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1.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2.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3.</a:t>
            </a:r>
          </a:p>
          <a:p>
            <a:pPr algn="just" eaLnBrk="1" hangingPunct="1"/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4379" name="TextBox 198"/>
          <p:cNvSpPr txBox="1">
            <a:spLocks noChangeArrowheads="1"/>
          </p:cNvSpPr>
          <p:nvPr/>
        </p:nvSpPr>
        <p:spPr bwMode="auto">
          <a:xfrm rot="-465180">
            <a:off x="261938" y="16649700"/>
            <a:ext cx="4090987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List 3 devices that currently use the 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macOS/iOS.</a:t>
            </a:r>
          </a:p>
          <a:p>
            <a:pPr algn="just" eaLnBrk="1" hangingPunct="1"/>
            <a:endParaRPr lang="en-US" altLang="en-US" sz="1800">
              <a:solidFill>
                <a:schemeClr val="bg1"/>
              </a:solidFill>
            </a:endParaRP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1.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2.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3.</a:t>
            </a:r>
          </a:p>
          <a:p>
            <a:pPr algn="just" eaLnBrk="1" hangingPunct="1"/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4380" name="TextBox 198"/>
          <p:cNvSpPr txBox="1">
            <a:spLocks noChangeArrowheads="1"/>
          </p:cNvSpPr>
          <p:nvPr/>
        </p:nvSpPr>
        <p:spPr bwMode="auto">
          <a:xfrm rot="388574">
            <a:off x="4232275" y="23474363"/>
            <a:ext cx="4090988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List 3 devices that currently use the 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Linux OS.</a:t>
            </a:r>
          </a:p>
          <a:p>
            <a:pPr algn="just" eaLnBrk="1" hangingPunct="1"/>
            <a:endParaRPr lang="en-US" altLang="en-US" sz="1800">
              <a:solidFill>
                <a:schemeClr val="bg1"/>
              </a:solidFill>
            </a:endParaRP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1.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2.</a:t>
            </a:r>
          </a:p>
          <a:p>
            <a:pPr algn="just" eaLnBrk="1" hangingPunct="1"/>
            <a:r>
              <a:rPr lang="en-US" altLang="en-US" sz="1800">
                <a:solidFill>
                  <a:schemeClr val="bg1"/>
                </a:solidFill>
              </a:rPr>
              <a:t>3.</a:t>
            </a:r>
          </a:p>
          <a:p>
            <a:pPr algn="just" eaLnBrk="1" hangingPunct="1"/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4381" name="TextBox 1"/>
          <p:cNvSpPr txBox="1">
            <a:spLocks noChangeArrowheads="1"/>
          </p:cNvSpPr>
          <p:nvPr/>
        </p:nvSpPr>
        <p:spPr bwMode="auto">
          <a:xfrm>
            <a:off x="101600" y="414338"/>
            <a:ext cx="27987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List 3 common operating systems. (1 in each bubble)</a:t>
            </a:r>
          </a:p>
        </p:txBody>
      </p:sp>
      <p:sp>
        <p:nvSpPr>
          <p:cNvPr id="14382" name="TextBox 2"/>
          <p:cNvSpPr txBox="1">
            <a:spLocks noChangeArrowheads="1"/>
          </p:cNvSpPr>
          <p:nvPr/>
        </p:nvSpPr>
        <p:spPr bwMode="auto">
          <a:xfrm>
            <a:off x="5918200" y="7288213"/>
            <a:ext cx="3225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800">
                <a:solidFill>
                  <a:srgbClr val="FFFFFF"/>
                </a:solidFill>
              </a:rPr>
              <a:t>List 3 advantages of using the Windows OS. (1 in each bubble)</a:t>
            </a:r>
          </a:p>
        </p:txBody>
      </p:sp>
      <p:sp>
        <p:nvSpPr>
          <p:cNvPr id="14383" name="TextBox 3"/>
          <p:cNvSpPr txBox="1">
            <a:spLocks noChangeArrowheads="1"/>
          </p:cNvSpPr>
          <p:nvPr/>
        </p:nvSpPr>
        <p:spPr bwMode="auto">
          <a:xfrm>
            <a:off x="0" y="14087475"/>
            <a:ext cx="3149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FFFF"/>
                </a:solidFill>
              </a:rPr>
              <a:t>List 3 advantages of using the  macOS/iOS. (1 in each bubble.)</a:t>
            </a:r>
          </a:p>
          <a:p>
            <a:pPr eaLnBrk="1" hangingPunct="1"/>
            <a:endParaRPr lang="en-US" altLang="en-US"/>
          </a:p>
        </p:txBody>
      </p:sp>
      <p:sp>
        <p:nvSpPr>
          <p:cNvPr id="14384" name="TextBox 4"/>
          <p:cNvSpPr txBox="1">
            <a:spLocks noChangeArrowheads="1"/>
          </p:cNvSpPr>
          <p:nvPr/>
        </p:nvSpPr>
        <p:spPr bwMode="auto">
          <a:xfrm>
            <a:off x="6108700" y="21139150"/>
            <a:ext cx="3035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800">
                <a:solidFill>
                  <a:srgbClr val="FFFFFF"/>
                </a:solidFill>
              </a:rPr>
              <a:t>List 3 advantages of using the Linux OS. (1 in each bubble.)</a:t>
            </a:r>
          </a:p>
          <a:p>
            <a:pPr eaLnBrk="1" hangingPunct="1"/>
            <a:endParaRPr lang="en-US" altLang="en-US"/>
          </a:p>
        </p:txBody>
      </p:sp>
      <p:sp>
        <p:nvSpPr>
          <p:cNvPr id="14385" name="TextBox 1"/>
          <p:cNvSpPr txBox="1">
            <a:spLocks noChangeArrowheads="1"/>
          </p:cNvSpPr>
          <p:nvPr/>
        </p:nvSpPr>
        <p:spPr bwMode="auto">
          <a:xfrm>
            <a:off x="5245100" y="-1200150"/>
            <a:ext cx="3938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chemeClr val="bg1"/>
                </a:solidFill>
              </a:rPr>
              <a:t>Each section is worth 12 points.  </a:t>
            </a:r>
          </a:p>
          <a:p>
            <a:pPr algn="r" eaLnBrk="1" hangingPunct="1"/>
            <a:r>
              <a:rPr lang="en-US" altLang="en-US" sz="1200">
                <a:solidFill>
                  <a:schemeClr val="bg1"/>
                </a:solidFill>
              </a:rPr>
              <a:t>   Total= 60 points</a:t>
            </a:r>
          </a:p>
          <a:p>
            <a:pPr algn="r" eaLnBrk="1" hangingPunct="1"/>
            <a:endParaRPr lang="en-US" altLang="en-US" sz="1200">
              <a:solidFill>
                <a:schemeClr val="bg1"/>
              </a:solidFill>
            </a:endParaRPr>
          </a:p>
          <a:p>
            <a:pPr algn="r" eaLnBrk="1" hangingPunct="1"/>
            <a:endParaRPr lang="en-US" altLang="en-US" sz="1200">
              <a:solidFill>
                <a:schemeClr val="bg1"/>
              </a:solidFill>
            </a:endParaRPr>
          </a:p>
          <a:p>
            <a:pPr algn="r" eaLnBrk="1" hangingPunct="1"/>
            <a:endParaRPr lang="en-US" altLang="en-US" sz="1200">
              <a:solidFill>
                <a:schemeClr val="bg1"/>
              </a:solidFill>
            </a:endParaRPr>
          </a:p>
          <a:p>
            <a:pPr algn="r" eaLnBrk="1" hangingPunct="1"/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14386" name="TextBox 2"/>
          <p:cNvSpPr txBox="1">
            <a:spLocks noChangeArrowheads="1"/>
          </p:cNvSpPr>
          <p:nvPr/>
        </p:nvSpPr>
        <p:spPr bwMode="auto">
          <a:xfrm>
            <a:off x="8405813" y="4049713"/>
            <a:ext cx="781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4387" name="TextBox 3"/>
          <p:cNvSpPr txBox="1">
            <a:spLocks noChangeArrowheads="1"/>
          </p:cNvSpPr>
          <p:nvPr/>
        </p:nvSpPr>
        <p:spPr bwMode="auto">
          <a:xfrm>
            <a:off x="0" y="6213475"/>
            <a:ext cx="703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4388" name="TextBox 4"/>
          <p:cNvSpPr txBox="1">
            <a:spLocks noChangeArrowheads="1"/>
          </p:cNvSpPr>
          <p:nvPr/>
        </p:nvSpPr>
        <p:spPr bwMode="auto">
          <a:xfrm>
            <a:off x="8709025" y="12827000"/>
            <a:ext cx="434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4389" name="TextBox 5"/>
          <p:cNvSpPr txBox="1">
            <a:spLocks noChangeArrowheads="1"/>
          </p:cNvSpPr>
          <p:nvPr/>
        </p:nvSpPr>
        <p:spPr bwMode="auto">
          <a:xfrm>
            <a:off x="-38100" y="20046950"/>
            <a:ext cx="703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4390" name="TextBox 6"/>
          <p:cNvSpPr txBox="1">
            <a:spLocks noChangeArrowheads="1"/>
          </p:cNvSpPr>
          <p:nvPr/>
        </p:nvSpPr>
        <p:spPr bwMode="auto">
          <a:xfrm>
            <a:off x="8550275" y="25895300"/>
            <a:ext cx="593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4391" name="TextBox 7"/>
          <p:cNvSpPr txBox="1">
            <a:spLocks noChangeArrowheads="1"/>
          </p:cNvSpPr>
          <p:nvPr/>
        </p:nvSpPr>
        <p:spPr bwMode="auto">
          <a:xfrm>
            <a:off x="0" y="-1173163"/>
            <a:ext cx="9183688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FFFF"/>
                </a:solidFill>
                <a:latin typeface="Impact" panose="020B0806030902050204" pitchFamily="34" charset="0"/>
              </a:rPr>
              <a:t>OS INFOGRAPHIC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12395</TotalTime>
  <Words>177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MS PGothic</vt:lpstr>
      <vt:lpstr>Arial</vt:lpstr>
      <vt:lpstr>MS PGothic</vt:lpstr>
      <vt:lpstr>Impact</vt:lpstr>
      <vt:lpstr>Office Theme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Li, Jianpeng</cp:lastModifiedBy>
  <cp:revision>285</cp:revision>
  <cp:lastPrinted>2015-02-25T21:45:26Z</cp:lastPrinted>
  <dcterms:created xsi:type="dcterms:W3CDTF">2013-02-06T15:19:00Z</dcterms:created>
  <dcterms:modified xsi:type="dcterms:W3CDTF">2019-02-08T20:18:52Z</dcterms:modified>
</cp:coreProperties>
</file>