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2" r:id="rId7"/>
    <p:sldId id="261" r:id="rId8"/>
    <p:sldId id="276" r:id="rId9"/>
    <p:sldId id="263" r:id="rId10"/>
    <p:sldId id="265" r:id="rId11"/>
    <p:sldId id="266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7" r:id="rId20"/>
    <p:sldId id="271" r:id="rId21"/>
    <p:sldId id="288" r:id="rId22"/>
    <p:sldId id="267" r:id="rId23"/>
    <p:sldId id="268" r:id="rId24"/>
    <p:sldId id="289" r:id="rId25"/>
    <p:sldId id="270" r:id="rId26"/>
    <p:sldId id="269" r:id="rId27"/>
    <p:sldId id="274" r:id="rId28"/>
    <p:sldId id="273" r:id="rId29"/>
    <p:sldId id="290" r:id="rId30"/>
    <p:sldId id="278" r:id="rId31"/>
    <p:sldId id="291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9" autoAdjust="0"/>
    <p:restoredTop sz="94660"/>
  </p:normalViewPr>
  <p:slideViewPr>
    <p:cSldViewPr snapToGrid="0">
      <p:cViewPr varScale="1">
        <p:scale>
          <a:sx n="54" d="100"/>
          <a:sy n="54" d="100"/>
        </p:scale>
        <p:origin x="96" y="4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kie Jennings" userId="e3c8f88b9061ff7e" providerId="LiveId" clId="{46861EC8-3F86-4C3D-BCE4-7B616FBE411E}"/>
    <pc:docChg chg="modSld sldOrd">
      <pc:chgData name="Jackie Jennings" userId="e3c8f88b9061ff7e" providerId="LiveId" clId="{46861EC8-3F86-4C3D-BCE4-7B616FBE411E}" dt="2017-09-05T23:33:17.874" v="16" actId="20577"/>
      <pc:docMkLst>
        <pc:docMk/>
      </pc:docMkLst>
      <pc:sldChg chg="modSp">
        <pc:chgData name="Jackie Jennings" userId="e3c8f88b9061ff7e" providerId="LiveId" clId="{46861EC8-3F86-4C3D-BCE4-7B616FBE411E}" dt="2017-08-23T04:13:04.392" v="4" actId="14100"/>
        <pc:sldMkLst>
          <pc:docMk/>
          <pc:sldMk cId="734932607" sldId="256"/>
        </pc:sldMkLst>
        <pc:spChg chg="mod">
          <ac:chgData name="Jackie Jennings" userId="e3c8f88b9061ff7e" providerId="LiveId" clId="{46861EC8-3F86-4C3D-BCE4-7B616FBE411E}" dt="2017-08-23T04:13:04.392" v="4" actId="14100"/>
          <ac:spMkLst>
            <pc:docMk/>
            <pc:sldMk cId="734932607" sldId="256"/>
            <ac:spMk id="2" creationId="{00000000-0000-0000-0000-000000000000}"/>
          </ac:spMkLst>
        </pc:spChg>
      </pc:sldChg>
      <pc:sldChg chg="ord">
        <pc:chgData name="Jackie Jennings" userId="e3c8f88b9061ff7e" providerId="LiveId" clId="{46861EC8-3F86-4C3D-BCE4-7B616FBE411E}" dt="2017-08-23T04:28:08.655" v="6"/>
        <pc:sldMkLst>
          <pc:docMk/>
          <pc:sldMk cId="3839770346" sldId="279"/>
        </pc:sldMkLst>
      </pc:sldChg>
      <pc:sldChg chg="modSp">
        <pc:chgData name="Jackie Jennings" userId="e3c8f88b9061ff7e" providerId="LiveId" clId="{46861EC8-3F86-4C3D-BCE4-7B616FBE411E}" dt="2017-09-05T23:33:17.874" v="16" actId="20577"/>
        <pc:sldMkLst>
          <pc:docMk/>
          <pc:sldMk cId="2653456622" sldId="287"/>
        </pc:sldMkLst>
        <pc:spChg chg="mod">
          <ac:chgData name="Jackie Jennings" userId="e3c8f88b9061ff7e" providerId="LiveId" clId="{46861EC8-3F86-4C3D-BCE4-7B616FBE411E}" dt="2017-09-05T23:33:17.874" v="16" actId="20577"/>
          <ac:spMkLst>
            <pc:docMk/>
            <pc:sldMk cId="2653456622" sldId="287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6279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D200B3F0-A9BC-48CE-8EB6-ECE965069900}" type="datetimeFigureOut">
              <a:rPr lang="en-US" dirty="0"/>
              <a:pPr/>
              <a:t>9/5/2017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575" y="3226820"/>
            <a:ext cx="3859795" cy="3048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9FFFF-3106-4DDB-AA62-0C80862170D6}" type="datetimeFigureOut">
              <a:rPr lang="en-US" dirty="0"/>
              <a:t>9/5/2017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A38B7-AE95-4DC8-9A51-7A71F545B098}" type="datetimeFigureOut">
              <a:rPr lang="en-US" dirty="0"/>
              <a:t>9/5/2017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1EC2B-8188-4AC2-9F0D-8D09C51D505A}" type="datetimeFigureOut">
              <a:rPr lang="en-US" dirty="0"/>
              <a:t>9/5/2017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2B75E-944F-430B-BE5F-C69FA8823C04}" type="datetimeFigureOut">
              <a:rPr lang="en-US" dirty="0"/>
              <a:t>9/5/2017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E0DC7-7F53-471C-A711-B3DA6F2535F3}" type="datetimeFigureOut">
              <a:rPr lang="en-US" dirty="0"/>
              <a:t>9/5/2017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F4C9D-4618-451D-80C1-6A376BB42AB4}" type="datetimeFigureOut">
              <a:rPr lang="en-US" dirty="0"/>
              <a:t>9/5/2017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D2318-CE40-42F6-962A-4C6D6CF697DB}" type="datetimeFigureOut">
              <a:rPr lang="en-US" dirty="0"/>
              <a:t>9/5/2017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6AC1-EB7F-4BEF-90D9-5764B50DAF8A}" type="datetimeFigureOut">
              <a:rPr lang="en-US" dirty="0"/>
              <a:t>9/5/2017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712A-F861-4AB0-A754-4F5A2033CD4B}" type="datetimeFigureOut">
              <a:rPr lang="en-US" dirty="0"/>
              <a:t>9/5/2017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4"/>
            <a:ext cx="4351023" cy="2283823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507B7-F2DC-4B2C-B14D-58A9766807A2}" type="datetimeFigureOut">
              <a:rPr lang="en-US" dirty="0"/>
              <a:t>9/5/2017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483D-5CB4-4842-8F2F-05D5276ACF63}" type="datetimeFigureOut">
              <a:rPr lang="en-US" dirty="0"/>
              <a:t>9/5/2017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E32E-9DC0-47C8-A657-48F5C3E4A10B}" type="datetimeFigureOut">
              <a:rPr lang="en-US" dirty="0"/>
              <a:t>9/5/2017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F5C0D-8C3A-4771-A43D-83937FC700D4}" type="datetimeFigureOut">
              <a:rPr lang="en-US" dirty="0"/>
              <a:t>9/5/2017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3D2D6-FCC2-425A-A4A7-8058E8C01CB1}" type="datetimeFigureOut">
              <a:rPr lang="en-US" dirty="0"/>
              <a:t>9/5/2017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2683-E6E7-4CC3-9EEE-7854DD4F3545}" type="datetimeFigureOut">
              <a:rPr lang="en-US" dirty="0"/>
              <a:t>9/5/2017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20F81-B39D-4CBB-8BF3-5D6E395D0F72}" type="datetimeFigureOut">
              <a:rPr lang="en-US" dirty="0"/>
              <a:t>9/5/2017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564B320A-89BA-47B2-A525-92E8D10B06E4}" type="datetimeFigureOut">
              <a:rPr lang="en-US" dirty="0"/>
              <a:t>9/5/2017</a:t>
            </a:fld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transition spd="slow">
    <p:push dir="u"/>
  </p:transition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gwc.maricopa.edu/class/bio201/Histology/HistoRev14b.htm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619125"/>
            <a:ext cx="8825658" cy="4158256"/>
          </a:xfrm>
        </p:spPr>
        <p:txBody>
          <a:bodyPr/>
          <a:lstStyle/>
          <a:p>
            <a:r>
              <a:rPr lang="en-US" sz="9600" b="1" dirty="0"/>
              <a:t>Tissue Lab Image Practice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Histology Practice</a:t>
            </a:r>
          </a:p>
        </p:txBody>
      </p:sp>
    </p:spTree>
    <p:extLst>
      <p:ext uri="{BB962C8B-B14F-4D97-AF65-F5344CB8AC3E}">
        <p14:creationId xmlns:p14="http://schemas.microsoft.com/office/powerpoint/2010/main" val="73493260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5410" y="693683"/>
            <a:ext cx="3480107" cy="5247717"/>
          </a:xfrm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200" b="1" u="sng" dirty="0">
                <a:solidFill>
                  <a:schemeClr val="bg1"/>
                </a:solidFill>
              </a:rPr>
              <a:t>SLIDE “E” </a:t>
            </a:r>
          </a:p>
          <a:p>
            <a:r>
              <a:rPr lang="en-US" sz="2400" b="1" u="sng" dirty="0">
                <a:solidFill>
                  <a:srgbClr val="00B0F0"/>
                </a:solidFill>
              </a:rPr>
              <a:t>Tissue Type</a:t>
            </a:r>
            <a:r>
              <a:rPr lang="en-US" sz="2400" b="1" dirty="0">
                <a:solidFill>
                  <a:srgbClr val="00B0F0"/>
                </a:solidFill>
              </a:rPr>
              <a:t>?</a:t>
            </a:r>
          </a:p>
          <a:p>
            <a:endParaRPr lang="en-US" sz="2400" b="1" u="sng" dirty="0">
              <a:solidFill>
                <a:srgbClr val="00B0F0"/>
              </a:solidFill>
            </a:endParaRPr>
          </a:p>
          <a:p>
            <a:r>
              <a:rPr lang="en-US" sz="2400" b="1" u="sng" dirty="0">
                <a:solidFill>
                  <a:srgbClr val="00B0F0"/>
                </a:solidFill>
              </a:rPr>
              <a:t>FEATURES/STRUCTURES</a:t>
            </a:r>
            <a:r>
              <a:rPr lang="en-US" sz="2400" b="1" dirty="0">
                <a:solidFill>
                  <a:srgbClr val="00B0F0"/>
                </a:solidFill>
              </a:rPr>
              <a:t>:</a:t>
            </a:r>
          </a:p>
          <a:p>
            <a:r>
              <a:rPr lang="en-US" b="1" dirty="0">
                <a:solidFill>
                  <a:schemeClr val="bg1"/>
                </a:solidFill>
              </a:rPr>
              <a:t>Where is it found?</a:t>
            </a:r>
          </a:p>
          <a:p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Collagen Fibers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Fibroblasts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image 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358" y="914399"/>
            <a:ext cx="5582336" cy="4887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071767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5410" y="693683"/>
            <a:ext cx="3480107" cy="5247717"/>
          </a:xfrm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200" b="1" u="sng" dirty="0">
                <a:solidFill>
                  <a:schemeClr val="bg1"/>
                </a:solidFill>
              </a:rPr>
              <a:t>SLIDE “F” Answers</a:t>
            </a:r>
          </a:p>
          <a:p>
            <a:r>
              <a:rPr lang="en-US" sz="2400" b="1" u="sng" dirty="0">
                <a:solidFill>
                  <a:srgbClr val="00B0F0"/>
                </a:solidFill>
              </a:rPr>
              <a:t>Tissue Type</a:t>
            </a:r>
            <a:r>
              <a:rPr lang="en-US" sz="2400" b="1" dirty="0">
                <a:solidFill>
                  <a:srgbClr val="00B0F0"/>
                </a:solidFill>
              </a:rPr>
              <a:t>: </a:t>
            </a:r>
          </a:p>
          <a:p>
            <a:r>
              <a:rPr lang="en-US" b="1" dirty="0">
                <a:solidFill>
                  <a:schemeClr val="bg1"/>
                </a:solidFill>
              </a:rPr>
              <a:t>CONNECTIVE (Dense regular)</a:t>
            </a:r>
          </a:p>
          <a:p>
            <a:r>
              <a:rPr lang="en-US" sz="2400" b="1" u="sng" dirty="0">
                <a:solidFill>
                  <a:srgbClr val="00B0F0"/>
                </a:solidFill>
              </a:rPr>
              <a:t>FEATURES/STRUCTURES</a:t>
            </a:r>
            <a:r>
              <a:rPr lang="en-US" sz="2400" b="1" dirty="0">
                <a:solidFill>
                  <a:srgbClr val="00B0F0"/>
                </a:solidFill>
              </a:rPr>
              <a:t>:</a:t>
            </a:r>
            <a:br>
              <a:rPr lang="en-US" sz="2400" b="1" dirty="0">
                <a:solidFill>
                  <a:schemeClr val="bg1"/>
                </a:solidFill>
              </a:rPr>
            </a:b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Found in ligament and tendons</a:t>
            </a:r>
          </a:p>
          <a:p>
            <a:r>
              <a:rPr lang="en-US" b="1" dirty="0">
                <a:solidFill>
                  <a:schemeClr val="bg1"/>
                </a:solidFill>
              </a:rPr>
              <a:t>Collagen</a:t>
            </a:r>
          </a:p>
          <a:p>
            <a:r>
              <a:rPr lang="en-US" b="1" dirty="0">
                <a:solidFill>
                  <a:schemeClr val="bg1"/>
                </a:solidFill>
              </a:rPr>
              <a:t>Fibroblasts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152" y="850845"/>
            <a:ext cx="5329730" cy="482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7512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5410" y="693683"/>
            <a:ext cx="3480107" cy="5247717"/>
          </a:xfrm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200" b="1" u="sng" dirty="0">
                <a:solidFill>
                  <a:schemeClr val="bg1"/>
                </a:solidFill>
              </a:rPr>
              <a:t>SLIDE “G” </a:t>
            </a:r>
          </a:p>
          <a:p>
            <a:r>
              <a:rPr lang="en-US" sz="2400" b="1" u="sng" dirty="0">
                <a:solidFill>
                  <a:srgbClr val="00B0F0"/>
                </a:solidFill>
              </a:rPr>
              <a:t>Tissue Type</a:t>
            </a:r>
            <a:r>
              <a:rPr lang="en-US" sz="2400" b="1" dirty="0">
                <a:solidFill>
                  <a:srgbClr val="00B0F0"/>
                </a:solidFill>
              </a:rPr>
              <a:t>? </a:t>
            </a:r>
          </a:p>
          <a:p>
            <a:endParaRPr lang="en-US" sz="2400" b="1" u="sng" dirty="0">
              <a:solidFill>
                <a:srgbClr val="00B0F0"/>
              </a:solidFill>
            </a:endParaRPr>
          </a:p>
          <a:p>
            <a:r>
              <a:rPr lang="en-US" sz="2400" b="1" u="sng" dirty="0">
                <a:solidFill>
                  <a:srgbClr val="00B0F0"/>
                </a:solidFill>
              </a:rPr>
              <a:t>FEATURES/STRUCTURES</a:t>
            </a:r>
            <a:r>
              <a:rPr lang="en-US" sz="2400" b="1" dirty="0">
                <a:solidFill>
                  <a:srgbClr val="00B0F0"/>
                </a:solidFill>
              </a:rPr>
              <a:t>:</a:t>
            </a:r>
            <a:br>
              <a:rPr lang="en-US" sz="2400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285" y="1292773"/>
            <a:ext cx="5983751" cy="464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7034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5410" y="693683"/>
            <a:ext cx="3480107" cy="5247717"/>
          </a:xfrm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200" b="1" u="sng" dirty="0">
                <a:solidFill>
                  <a:schemeClr val="bg1"/>
                </a:solidFill>
              </a:rPr>
              <a:t>SLIDE “G”</a:t>
            </a:r>
          </a:p>
          <a:p>
            <a:pPr algn="ctr"/>
            <a:r>
              <a:rPr lang="en-US" sz="3200" b="1" u="sng" dirty="0">
                <a:solidFill>
                  <a:schemeClr val="bg1"/>
                </a:solidFill>
              </a:rPr>
              <a:t>ANSWERS </a:t>
            </a:r>
          </a:p>
          <a:p>
            <a:r>
              <a:rPr lang="en-US" sz="2400" b="1" u="sng" dirty="0">
                <a:solidFill>
                  <a:srgbClr val="00B0F0"/>
                </a:solidFill>
              </a:rPr>
              <a:t>Tissue Type</a:t>
            </a:r>
            <a:r>
              <a:rPr lang="en-US" sz="2400" b="1" dirty="0">
                <a:solidFill>
                  <a:srgbClr val="00B0F0"/>
                </a:solidFill>
              </a:rPr>
              <a:t>: </a:t>
            </a:r>
          </a:p>
          <a:p>
            <a:r>
              <a:rPr lang="en-US" b="1" dirty="0">
                <a:solidFill>
                  <a:schemeClr val="bg1"/>
                </a:solidFill>
              </a:rPr>
              <a:t>EPITHELIUM </a:t>
            </a:r>
          </a:p>
          <a:p>
            <a:r>
              <a:rPr lang="en-US" b="1" dirty="0">
                <a:solidFill>
                  <a:schemeClr val="bg1"/>
                </a:solidFill>
              </a:rPr>
              <a:t>(SIMPLE COLUMNAR)</a:t>
            </a:r>
          </a:p>
          <a:p>
            <a:r>
              <a:rPr lang="en-US" sz="2400" b="1" u="sng" dirty="0">
                <a:solidFill>
                  <a:srgbClr val="00B0F0"/>
                </a:solidFill>
              </a:rPr>
              <a:t>FEATURES/STRUCTURES</a:t>
            </a:r>
            <a:r>
              <a:rPr lang="en-US" sz="2400" b="1" dirty="0">
                <a:solidFill>
                  <a:srgbClr val="00B0F0"/>
                </a:solidFill>
              </a:rPr>
              <a:t>:</a:t>
            </a:r>
            <a:br>
              <a:rPr lang="en-US" sz="2400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285" y="1292773"/>
            <a:ext cx="5983751" cy="464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2334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5410" y="693683"/>
            <a:ext cx="3480107" cy="5247717"/>
          </a:xfrm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200" b="1" u="sng" dirty="0">
                <a:solidFill>
                  <a:schemeClr val="bg1"/>
                </a:solidFill>
              </a:rPr>
              <a:t>SLIDE “H”</a:t>
            </a:r>
          </a:p>
          <a:p>
            <a:pPr algn="ctr"/>
            <a:r>
              <a:rPr lang="en-US" sz="3200" b="1" u="sng" dirty="0">
                <a:solidFill>
                  <a:schemeClr val="bg1"/>
                </a:solidFill>
              </a:rPr>
              <a:t> </a:t>
            </a:r>
          </a:p>
          <a:p>
            <a:r>
              <a:rPr lang="en-US" sz="2400" b="1" u="sng" dirty="0">
                <a:solidFill>
                  <a:srgbClr val="00B0F0"/>
                </a:solidFill>
              </a:rPr>
              <a:t>Tissue Type</a:t>
            </a:r>
            <a:r>
              <a:rPr lang="en-US" sz="2400" b="1" dirty="0">
                <a:solidFill>
                  <a:srgbClr val="00B0F0"/>
                </a:solidFill>
              </a:rPr>
              <a:t>?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sz="2400" b="1" u="sng" dirty="0">
                <a:solidFill>
                  <a:srgbClr val="00B0F0"/>
                </a:solidFill>
              </a:rPr>
              <a:t>FEATURES/STRUCTURES</a:t>
            </a:r>
            <a:r>
              <a:rPr lang="en-US" sz="2400" b="1" dirty="0">
                <a:solidFill>
                  <a:srgbClr val="00B0F0"/>
                </a:solidFill>
              </a:rPr>
              <a:t>:</a:t>
            </a:r>
          </a:p>
          <a:p>
            <a:r>
              <a:rPr lang="en-US" b="1" dirty="0">
                <a:solidFill>
                  <a:schemeClr val="bg1"/>
                </a:solidFill>
              </a:rPr>
              <a:t>Shape?</a:t>
            </a:r>
            <a:br>
              <a:rPr lang="en-US" sz="2400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4" descr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124" y="1025549"/>
            <a:ext cx="5644055" cy="458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8478423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5410" y="693683"/>
            <a:ext cx="3480107" cy="5247717"/>
          </a:xfrm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200" b="1" u="sng" dirty="0">
                <a:solidFill>
                  <a:schemeClr val="bg1"/>
                </a:solidFill>
              </a:rPr>
              <a:t>SLIDE “H”</a:t>
            </a:r>
          </a:p>
          <a:p>
            <a:pPr algn="ctr"/>
            <a:r>
              <a:rPr lang="en-US" sz="3200" b="1" u="sng" dirty="0">
                <a:solidFill>
                  <a:schemeClr val="bg1"/>
                </a:solidFill>
              </a:rPr>
              <a:t>ANSWERS </a:t>
            </a:r>
          </a:p>
          <a:p>
            <a:r>
              <a:rPr lang="en-US" sz="2400" b="1" u="sng" dirty="0">
                <a:solidFill>
                  <a:srgbClr val="00B0F0"/>
                </a:solidFill>
              </a:rPr>
              <a:t>Tissue Type</a:t>
            </a:r>
            <a:r>
              <a:rPr lang="en-US" sz="2400" b="1" dirty="0">
                <a:solidFill>
                  <a:srgbClr val="00B0F0"/>
                </a:solidFill>
              </a:rPr>
              <a:t>: </a:t>
            </a:r>
          </a:p>
          <a:p>
            <a:r>
              <a:rPr lang="en-US" b="1" dirty="0">
                <a:solidFill>
                  <a:schemeClr val="bg1"/>
                </a:solidFill>
              </a:rPr>
              <a:t>EPITHELIUM </a:t>
            </a:r>
          </a:p>
          <a:p>
            <a:r>
              <a:rPr lang="en-US" b="1" dirty="0">
                <a:solidFill>
                  <a:schemeClr val="bg1"/>
                </a:solidFill>
              </a:rPr>
              <a:t>(Simple Squamous)</a:t>
            </a:r>
          </a:p>
          <a:p>
            <a:r>
              <a:rPr lang="en-US" sz="2400" b="1" u="sng" dirty="0">
                <a:solidFill>
                  <a:srgbClr val="00B0F0"/>
                </a:solidFill>
              </a:rPr>
              <a:t>FEATURES/STRUCTURES</a:t>
            </a:r>
            <a:r>
              <a:rPr lang="en-US" sz="2400" b="1" dirty="0">
                <a:solidFill>
                  <a:srgbClr val="00B0F0"/>
                </a:solidFill>
              </a:rPr>
              <a:t>:</a:t>
            </a:r>
            <a:br>
              <a:rPr lang="en-US" sz="2400" b="1" dirty="0">
                <a:solidFill>
                  <a:schemeClr val="bg1"/>
                </a:solidFill>
              </a:rPr>
            </a:b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Flat, Scale-like</a:t>
            </a:r>
          </a:p>
          <a:p>
            <a:r>
              <a:rPr lang="en-US" b="1" dirty="0">
                <a:solidFill>
                  <a:schemeClr val="bg1"/>
                </a:solidFill>
              </a:rPr>
              <a:t>single layer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4" name="Picture 4" descr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124" y="1025549"/>
            <a:ext cx="5644055" cy="458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3069198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5410" y="693683"/>
            <a:ext cx="3480107" cy="5247717"/>
          </a:xfrm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200" b="1" u="sng" dirty="0">
                <a:solidFill>
                  <a:schemeClr val="bg1"/>
                </a:solidFill>
              </a:rPr>
              <a:t>SLIDE “I”</a:t>
            </a:r>
          </a:p>
          <a:p>
            <a:pPr algn="ctr"/>
            <a:r>
              <a:rPr lang="en-US" sz="3200" b="1" u="sng" dirty="0">
                <a:solidFill>
                  <a:schemeClr val="bg1"/>
                </a:solidFill>
              </a:rPr>
              <a:t>ANSWERS </a:t>
            </a:r>
          </a:p>
          <a:p>
            <a:r>
              <a:rPr lang="en-US" sz="2400" b="1" u="sng" dirty="0">
                <a:solidFill>
                  <a:srgbClr val="00B0F0"/>
                </a:solidFill>
              </a:rPr>
              <a:t>Tissue Type</a:t>
            </a:r>
            <a:r>
              <a:rPr lang="en-US" sz="2400" b="1" dirty="0">
                <a:solidFill>
                  <a:srgbClr val="00B0F0"/>
                </a:solidFill>
              </a:rPr>
              <a:t>: </a:t>
            </a:r>
          </a:p>
          <a:p>
            <a:endParaRPr lang="en-US" sz="2400" b="1" u="sng" dirty="0">
              <a:solidFill>
                <a:srgbClr val="00B0F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101791" y="734736"/>
            <a:ext cx="4698122" cy="508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5672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5410" y="693683"/>
            <a:ext cx="3480107" cy="5247717"/>
          </a:xfrm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200" b="1" u="sng" dirty="0">
                <a:solidFill>
                  <a:schemeClr val="bg1"/>
                </a:solidFill>
              </a:rPr>
              <a:t>SLIDE “I”</a:t>
            </a:r>
          </a:p>
          <a:p>
            <a:pPr algn="ctr"/>
            <a:r>
              <a:rPr lang="en-US" sz="3200" b="1" u="sng" dirty="0">
                <a:solidFill>
                  <a:schemeClr val="bg1"/>
                </a:solidFill>
              </a:rPr>
              <a:t>ANSWERS </a:t>
            </a:r>
          </a:p>
          <a:p>
            <a:r>
              <a:rPr lang="en-US" sz="2400" b="1" u="sng" dirty="0">
                <a:solidFill>
                  <a:srgbClr val="00B0F0"/>
                </a:solidFill>
              </a:rPr>
              <a:t>Tissue Type</a:t>
            </a:r>
            <a:r>
              <a:rPr lang="en-US" sz="2400" b="1" dirty="0">
                <a:solidFill>
                  <a:srgbClr val="00B0F0"/>
                </a:solidFill>
              </a:rPr>
              <a:t>: </a:t>
            </a:r>
          </a:p>
          <a:p>
            <a:r>
              <a:rPr lang="en-US" b="1" dirty="0">
                <a:solidFill>
                  <a:schemeClr val="bg1"/>
                </a:solidFill>
              </a:rPr>
              <a:t>Nervous and Muscular (NEUROMUSCULAR JUNCTON)</a:t>
            </a:r>
          </a:p>
          <a:p>
            <a:r>
              <a:rPr lang="en-US" b="1" dirty="0">
                <a:solidFill>
                  <a:schemeClr val="bg1"/>
                </a:solidFill>
              </a:rPr>
              <a:t>Where a nerve  and muscle meet</a:t>
            </a:r>
          </a:p>
          <a:p>
            <a:endParaRPr lang="en-US" sz="2400" b="1" u="sng" dirty="0">
              <a:solidFill>
                <a:srgbClr val="00B0F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B6051A4-76FC-4D4D-B1B6-CD8B102C7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323" y="645778"/>
            <a:ext cx="5762625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90737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5410" y="693683"/>
            <a:ext cx="3480107" cy="5247717"/>
          </a:xfrm>
          <a:ln w="19050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algn="ctr"/>
            <a:r>
              <a:rPr lang="en-US" sz="3200" b="1" u="sng" dirty="0">
                <a:solidFill>
                  <a:schemeClr val="bg1"/>
                </a:solidFill>
              </a:rPr>
              <a:t>SLIDE _J”</a:t>
            </a:r>
          </a:p>
          <a:p>
            <a:pPr algn="ctr"/>
            <a:r>
              <a:rPr lang="en-US" sz="3200" b="1" u="sng" dirty="0">
                <a:solidFill>
                  <a:schemeClr val="bg1"/>
                </a:solidFill>
              </a:rPr>
              <a:t> </a:t>
            </a:r>
          </a:p>
          <a:p>
            <a:r>
              <a:rPr lang="en-US" sz="2400" b="1" u="sng" dirty="0">
                <a:solidFill>
                  <a:srgbClr val="00B0F0"/>
                </a:solidFill>
              </a:rPr>
              <a:t>Tissue Type</a:t>
            </a:r>
            <a:r>
              <a:rPr lang="en-US" sz="2400" b="1" dirty="0">
                <a:solidFill>
                  <a:srgbClr val="00B0F0"/>
                </a:solidFill>
              </a:rPr>
              <a:t>: </a:t>
            </a:r>
          </a:p>
          <a:p>
            <a:r>
              <a:rPr lang="en-US" sz="2400" b="1" u="sng" dirty="0">
                <a:solidFill>
                  <a:srgbClr val="00B0F0"/>
                </a:solidFill>
              </a:rPr>
              <a:t>FEATURES/STRUCTURES</a:t>
            </a:r>
            <a:r>
              <a:rPr lang="en-US" sz="2400" b="1" dirty="0">
                <a:solidFill>
                  <a:srgbClr val="00B0F0"/>
                </a:solidFill>
              </a:rPr>
              <a:t>:</a:t>
            </a:r>
          </a:p>
          <a:p>
            <a:r>
              <a:rPr lang="en-US" sz="1900" b="1" dirty="0">
                <a:solidFill>
                  <a:schemeClr val="bg1"/>
                </a:solidFill>
              </a:rPr>
              <a:t>What are the purple structures?</a:t>
            </a:r>
          </a:p>
          <a:p>
            <a:r>
              <a:rPr lang="en-US" sz="1900" b="1" dirty="0">
                <a:solidFill>
                  <a:schemeClr val="bg1"/>
                </a:solidFill>
              </a:rPr>
              <a:t>What is the large structure in the center?</a:t>
            </a:r>
          </a:p>
          <a:p>
            <a:r>
              <a:rPr lang="en-US" sz="1900" b="1" dirty="0">
                <a:solidFill>
                  <a:schemeClr val="bg1"/>
                </a:solidFill>
              </a:rPr>
              <a:t>Where is the plasma (liquid portion) of the blood?</a:t>
            </a:r>
            <a:br>
              <a:rPr lang="en-US" sz="1900" b="1" dirty="0">
                <a:solidFill>
                  <a:schemeClr val="bg1"/>
                </a:solidFill>
              </a:rPr>
            </a:br>
            <a:endParaRPr lang="en-US" sz="1900" b="1" dirty="0">
              <a:solidFill>
                <a:schemeClr val="bg1"/>
              </a:solidFill>
            </a:endParaRPr>
          </a:p>
          <a:p>
            <a:br>
              <a:rPr lang="en-US" sz="2400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372" y="1173595"/>
            <a:ext cx="5744119" cy="428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995016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5410" y="693683"/>
            <a:ext cx="3480107" cy="5247717"/>
          </a:xfrm>
          <a:ln w="19050"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pPr algn="ctr"/>
            <a:r>
              <a:rPr lang="en-US" sz="3200" b="1" u="sng" dirty="0">
                <a:solidFill>
                  <a:schemeClr val="bg1"/>
                </a:solidFill>
              </a:rPr>
              <a:t>SLIDE _J”</a:t>
            </a:r>
          </a:p>
          <a:p>
            <a:pPr algn="ctr"/>
            <a:r>
              <a:rPr lang="en-US" sz="3200" b="1" u="sng" dirty="0">
                <a:solidFill>
                  <a:schemeClr val="bg1"/>
                </a:solidFill>
              </a:rPr>
              <a:t>ANSWERS </a:t>
            </a:r>
          </a:p>
          <a:p>
            <a:r>
              <a:rPr lang="en-US" sz="2400" b="1" u="sng" dirty="0">
                <a:solidFill>
                  <a:srgbClr val="00B0F0"/>
                </a:solidFill>
              </a:rPr>
              <a:t>Tissue Type</a:t>
            </a:r>
            <a:r>
              <a:rPr lang="en-US" sz="2400" b="1" dirty="0">
                <a:solidFill>
                  <a:srgbClr val="00B0F0"/>
                </a:solidFill>
              </a:rPr>
              <a:t>: </a:t>
            </a:r>
          </a:p>
          <a:p>
            <a:r>
              <a:rPr lang="en-US" b="1" dirty="0">
                <a:solidFill>
                  <a:schemeClr val="bg1"/>
                </a:solidFill>
              </a:rPr>
              <a:t>Connective (Blood)</a:t>
            </a:r>
          </a:p>
          <a:p>
            <a:r>
              <a:rPr lang="en-US" sz="2400" b="1" u="sng" dirty="0">
                <a:solidFill>
                  <a:srgbClr val="00B0F0"/>
                </a:solidFill>
              </a:rPr>
              <a:t>FEATURES/STRUCTURES</a:t>
            </a:r>
            <a:r>
              <a:rPr lang="en-US" sz="2400" b="1" dirty="0">
                <a:solidFill>
                  <a:srgbClr val="00B0F0"/>
                </a:solidFill>
              </a:rPr>
              <a:t>:</a:t>
            </a:r>
          </a:p>
          <a:p>
            <a:r>
              <a:rPr lang="en-US" sz="1900" b="1" dirty="0">
                <a:solidFill>
                  <a:schemeClr val="bg1"/>
                </a:solidFill>
              </a:rPr>
              <a:t>What are the purple structures?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1700" b="1" dirty="0">
                <a:solidFill>
                  <a:schemeClr val="bg1"/>
                </a:solidFill>
              </a:rPr>
              <a:t>Red blood cells</a:t>
            </a:r>
            <a:endParaRPr lang="en-US" sz="2200" b="1" dirty="0">
              <a:solidFill>
                <a:schemeClr val="bg1"/>
              </a:solidFill>
            </a:endParaRPr>
          </a:p>
          <a:p>
            <a:r>
              <a:rPr lang="en-US" sz="1900" b="1" dirty="0">
                <a:solidFill>
                  <a:schemeClr val="bg1"/>
                </a:solidFill>
              </a:rPr>
              <a:t>What is the large structure in the center? </a:t>
            </a:r>
            <a:r>
              <a:rPr lang="en-US" sz="1700" b="1" dirty="0">
                <a:solidFill>
                  <a:schemeClr val="bg1"/>
                </a:solidFill>
              </a:rPr>
              <a:t>White blood cell</a:t>
            </a:r>
            <a:endParaRPr lang="en-US" sz="2200" b="1" dirty="0">
              <a:solidFill>
                <a:schemeClr val="bg1"/>
              </a:solidFill>
            </a:endParaRPr>
          </a:p>
          <a:p>
            <a:r>
              <a:rPr lang="en-US" sz="1900" b="1" dirty="0">
                <a:solidFill>
                  <a:schemeClr val="bg1"/>
                </a:solidFill>
              </a:rPr>
              <a:t>Where is the plasma (liquid portion) of the blood? </a:t>
            </a:r>
            <a:r>
              <a:rPr lang="en-US" sz="1700" b="1" dirty="0">
                <a:solidFill>
                  <a:schemeClr val="bg1"/>
                </a:solidFill>
              </a:rPr>
              <a:t>Plasma</a:t>
            </a:r>
            <a:br>
              <a:rPr lang="en-US" sz="2200" b="1" dirty="0">
                <a:solidFill>
                  <a:schemeClr val="bg1"/>
                </a:solidFill>
              </a:rPr>
            </a:br>
            <a:endParaRPr lang="en-US" sz="1700" b="1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86CE26-8263-4513-9BC3-A1C39F4E8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162" y="1188703"/>
            <a:ext cx="5705475" cy="4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5662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5411" y="693683"/>
            <a:ext cx="2344989" cy="5247717"/>
          </a:xfrm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200" b="1" u="sng" dirty="0">
                <a:solidFill>
                  <a:schemeClr val="bg1"/>
                </a:solidFill>
              </a:rPr>
              <a:t>SLIDE “A”</a:t>
            </a:r>
          </a:p>
        </p:txBody>
      </p:sp>
      <p:pic>
        <p:nvPicPr>
          <p:cNvPr id="4" name="Picture 4" descr="scan0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351" y="693683"/>
            <a:ext cx="6814765" cy="524771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98483" y="1464072"/>
            <a:ext cx="2201917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rgbClr val="00B0F0"/>
                </a:solidFill>
              </a:rPr>
              <a:t>TISSUE TYPE?</a:t>
            </a:r>
            <a:r>
              <a:rPr lang="en-US" sz="2400" b="1" dirty="0">
                <a:solidFill>
                  <a:srgbClr val="00B0F0"/>
                </a:solidFill>
              </a:rPr>
              <a:t> 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 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sz="2400" b="1" u="sng" dirty="0">
                <a:solidFill>
                  <a:srgbClr val="00B0F0"/>
                </a:solidFill>
              </a:rPr>
              <a:t>Can you identify these structures?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fibroblasts</a:t>
            </a:r>
          </a:p>
          <a:p>
            <a:r>
              <a:rPr lang="en-US" b="1" dirty="0">
                <a:solidFill>
                  <a:schemeClr val="bg1"/>
                </a:solidFill>
              </a:rPr>
              <a:t>Macrophages</a:t>
            </a:r>
          </a:p>
          <a:p>
            <a:r>
              <a:rPr lang="en-US" b="1" dirty="0">
                <a:solidFill>
                  <a:schemeClr val="bg1"/>
                </a:solidFill>
              </a:rPr>
              <a:t>Mast Cells</a:t>
            </a:r>
          </a:p>
          <a:p>
            <a:r>
              <a:rPr lang="en-US" b="1" dirty="0">
                <a:solidFill>
                  <a:schemeClr val="bg1"/>
                </a:solidFill>
              </a:rPr>
              <a:t>Collagen Fibers</a:t>
            </a:r>
          </a:p>
          <a:p>
            <a:r>
              <a:rPr lang="en-US" b="1" dirty="0">
                <a:solidFill>
                  <a:schemeClr val="bg1"/>
                </a:solidFill>
              </a:rPr>
              <a:t>Elastin Fibers</a:t>
            </a:r>
          </a:p>
          <a:p>
            <a:r>
              <a:rPr lang="en-US" b="1" dirty="0">
                <a:solidFill>
                  <a:schemeClr val="bg1"/>
                </a:solidFill>
              </a:rPr>
              <a:t>ECM</a:t>
            </a:r>
          </a:p>
        </p:txBody>
      </p:sp>
    </p:spTree>
    <p:extLst>
      <p:ext uri="{BB962C8B-B14F-4D97-AF65-F5344CB8AC3E}">
        <p14:creationId xmlns:p14="http://schemas.microsoft.com/office/powerpoint/2010/main" val="1330474319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5410" y="693683"/>
            <a:ext cx="3480107" cy="5247717"/>
          </a:xfrm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200" b="1" u="sng" dirty="0">
                <a:solidFill>
                  <a:schemeClr val="bg1"/>
                </a:solidFill>
              </a:rPr>
              <a:t>SLIDE “K” </a:t>
            </a:r>
          </a:p>
          <a:p>
            <a:r>
              <a:rPr lang="en-US" sz="2400" b="1" u="sng" dirty="0">
                <a:solidFill>
                  <a:srgbClr val="00B0F0"/>
                </a:solidFill>
              </a:rPr>
              <a:t>Tissue Type</a:t>
            </a:r>
            <a:r>
              <a:rPr lang="en-US" sz="2400" b="1" dirty="0">
                <a:solidFill>
                  <a:srgbClr val="00B0F0"/>
                </a:solidFill>
              </a:rPr>
              <a:t>: </a:t>
            </a:r>
          </a:p>
          <a:p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4" descr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983" y="1037667"/>
            <a:ext cx="5477480" cy="490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5670224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5410" y="693683"/>
            <a:ext cx="3480107" cy="5247717"/>
          </a:xfrm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200" b="1" u="sng" dirty="0">
                <a:solidFill>
                  <a:schemeClr val="bg1"/>
                </a:solidFill>
              </a:rPr>
              <a:t>SLIDE “K” Answers</a:t>
            </a:r>
          </a:p>
          <a:p>
            <a:r>
              <a:rPr lang="en-US" sz="2400" b="1" u="sng" dirty="0">
                <a:solidFill>
                  <a:srgbClr val="00B0F0"/>
                </a:solidFill>
              </a:rPr>
              <a:t>Tissue Type</a:t>
            </a:r>
            <a:r>
              <a:rPr lang="en-US" sz="2400" b="1" dirty="0">
                <a:solidFill>
                  <a:srgbClr val="00B0F0"/>
                </a:solidFill>
              </a:rPr>
              <a:t>: </a:t>
            </a:r>
          </a:p>
          <a:p>
            <a:r>
              <a:rPr lang="en-US" b="1" dirty="0">
                <a:solidFill>
                  <a:schemeClr val="bg1"/>
                </a:solidFill>
              </a:rPr>
              <a:t>MUSCLE (SMOOTH)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sz="2400" b="1" u="sng" dirty="0">
                <a:solidFill>
                  <a:srgbClr val="00B0F0"/>
                </a:solidFill>
              </a:rPr>
              <a:t>FEATURES/STRUCTURES</a:t>
            </a:r>
            <a:r>
              <a:rPr lang="en-US" sz="2400" b="1" dirty="0">
                <a:solidFill>
                  <a:srgbClr val="00B0F0"/>
                </a:solidFill>
              </a:rPr>
              <a:t>:</a:t>
            </a:r>
            <a:br>
              <a:rPr lang="en-US" sz="2400" b="1" dirty="0">
                <a:solidFill>
                  <a:schemeClr val="bg1"/>
                </a:solidFill>
              </a:rPr>
            </a:b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No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striations</a:t>
            </a:r>
          </a:p>
        </p:txBody>
      </p:sp>
      <p:pic>
        <p:nvPicPr>
          <p:cNvPr id="4" name="Picture 4" descr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983" y="1037667"/>
            <a:ext cx="5477480" cy="490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8216614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5410" y="693683"/>
            <a:ext cx="3480107" cy="5247717"/>
          </a:xfrm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200" b="1" u="sng" dirty="0">
                <a:solidFill>
                  <a:schemeClr val="bg1"/>
                </a:solidFill>
              </a:rPr>
              <a:t>SLIDE “L” </a:t>
            </a:r>
          </a:p>
          <a:p>
            <a:pPr algn="ctr"/>
            <a:endParaRPr lang="en-US" sz="3200" b="1" u="sng" dirty="0">
              <a:solidFill>
                <a:schemeClr val="bg1"/>
              </a:solidFill>
            </a:endParaRPr>
          </a:p>
          <a:p>
            <a:r>
              <a:rPr lang="en-US" sz="2400" b="1" u="sng" dirty="0">
                <a:solidFill>
                  <a:srgbClr val="00B0F0"/>
                </a:solidFill>
              </a:rPr>
              <a:t>Tissue Type</a:t>
            </a:r>
            <a:r>
              <a:rPr lang="en-US" sz="2400" b="1" dirty="0">
                <a:solidFill>
                  <a:srgbClr val="00B0F0"/>
                </a:solidFill>
              </a:rPr>
              <a:t>?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sz="2400" b="1" u="sng" dirty="0">
                <a:solidFill>
                  <a:srgbClr val="00B0F0"/>
                </a:solidFill>
              </a:rPr>
              <a:t>FEATURES/STRUCTURES</a:t>
            </a:r>
            <a:r>
              <a:rPr lang="en-US" sz="2400" b="1" dirty="0">
                <a:solidFill>
                  <a:srgbClr val="00B0F0"/>
                </a:solidFill>
              </a:rPr>
              <a:t>:</a:t>
            </a:r>
            <a:br>
              <a:rPr lang="en-US" sz="2400" b="1" dirty="0">
                <a:solidFill>
                  <a:schemeClr val="bg1"/>
                </a:solidFill>
              </a:rPr>
            </a:b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What are the white circular structures?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727" y="692289"/>
            <a:ext cx="5340559" cy="52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67433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5410" y="693683"/>
            <a:ext cx="3480107" cy="5247717"/>
          </a:xfrm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200" b="1" u="sng" dirty="0">
                <a:solidFill>
                  <a:schemeClr val="bg1"/>
                </a:solidFill>
              </a:rPr>
              <a:t>SLIDE “L” Answers</a:t>
            </a:r>
          </a:p>
          <a:p>
            <a:r>
              <a:rPr lang="en-US" sz="2400" b="1" u="sng" dirty="0">
                <a:solidFill>
                  <a:srgbClr val="00B0F0"/>
                </a:solidFill>
              </a:rPr>
              <a:t>Tissue Type</a:t>
            </a:r>
            <a:r>
              <a:rPr lang="en-US" sz="2400" b="1" dirty="0">
                <a:solidFill>
                  <a:srgbClr val="00B0F0"/>
                </a:solidFill>
              </a:rPr>
              <a:t>: </a:t>
            </a:r>
          </a:p>
          <a:p>
            <a:r>
              <a:rPr lang="en-US" b="1" dirty="0">
                <a:solidFill>
                  <a:schemeClr val="bg1"/>
                </a:solidFill>
              </a:rPr>
              <a:t>CONNECTIVE (Adipose)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sz="2400" b="1" u="sng" dirty="0">
                <a:solidFill>
                  <a:srgbClr val="00B0F0"/>
                </a:solidFill>
              </a:rPr>
              <a:t>FEATURES/STRUCTURES</a:t>
            </a:r>
            <a:r>
              <a:rPr lang="en-US" sz="2400" b="1" dirty="0">
                <a:solidFill>
                  <a:srgbClr val="00B0F0"/>
                </a:solidFill>
              </a:rPr>
              <a:t>:</a:t>
            </a:r>
            <a:br>
              <a:rPr lang="en-US" sz="2400" b="1" dirty="0">
                <a:solidFill>
                  <a:schemeClr val="bg1"/>
                </a:solidFill>
              </a:rPr>
            </a:b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The white circular structures are </a:t>
            </a:r>
            <a:r>
              <a:rPr lang="en-US" b="1" u="sng" dirty="0">
                <a:solidFill>
                  <a:schemeClr val="bg1"/>
                </a:solidFill>
              </a:rPr>
              <a:t>adipocytes</a:t>
            </a:r>
            <a:r>
              <a:rPr lang="en-US" b="1" dirty="0">
                <a:solidFill>
                  <a:schemeClr val="bg1"/>
                </a:solidFill>
              </a:rPr>
              <a:t> (cells functioning in fat storage for energy and insulation).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4752" y="820582"/>
            <a:ext cx="5054819" cy="512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940651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5410" y="693683"/>
            <a:ext cx="3480107" cy="5247717"/>
          </a:xfrm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200" b="1" u="sng" dirty="0">
                <a:solidFill>
                  <a:schemeClr val="bg1"/>
                </a:solidFill>
              </a:rPr>
              <a:t>SLIDE “M” </a:t>
            </a:r>
          </a:p>
          <a:p>
            <a:r>
              <a:rPr lang="en-US" sz="2400" b="1" u="sng" dirty="0">
                <a:solidFill>
                  <a:srgbClr val="00B0F0"/>
                </a:solidFill>
              </a:rPr>
              <a:t>Tissue Type</a:t>
            </a:r>
            <a:r>
              <a:rPr lang="en-US" sz="2400" b="1" dirty="0">
                <a:solidFill>
                  <a:srgbClr val="00B0F0"/>
                </a:solidFill>
              </a:rPr>
              <a:t>: 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sz="2400" b="1" u="sng" dirty="0">
                <a:solidFill>
                  <a:srgbClr val="00B0F0"/>
                </a:solidFill>
              </a:rPr>
              <a:t>FEATURES/STRUCTURES</a:t>
            </a:r>
            <a:r>
              <a:rPr lang="en-US" sz="2400" b="1" dirty="0">
                <a:solidFill>
                  <a:srgbClr val="00B0F0"/>
                </a:solidFill>
              </a:rPr>
              <a:t>:</a:t>
            </a:r>
          </a:p>
          <a:p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Striations</a:t>
            </a:r>
          </a:p>
          <a:p>
            <a:r>
              <a:rPr lang="en-US" b="1" dirty="0">
                <a:solidFill>
                  <a:schemeClr val="bg1"/>
                </a:solidFill>
              </a:rPr>
              <a:t>Multi-nucleated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676" y="961697"/>
            <a:ext cx="5433848" cy="48454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8557457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5410" y="693683"/>
            <a:ext cx="3480107" cy="5247717"/>
          </a:xfrm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200" b="1" u="sng" dirty="0">
                <a:solidFill>
                  <a:schemeClr val="bg1"/>
                </a:solidFill>
              </a:rPr>
              <a:t>SLIDE “M” Answers </a:t>
            </a:r>
          </a:p>
          <a:p>
            <a:r>
              <a:rPr lang="en-US" sz="2400" b="1" u="sng" dirty="0">
                <a:solidFill>
                  <a:srgbClr val="00B0F0"/>
                </a:solidFill>
              </a:rPr>
              <a:t>Tissue Type</a:t>
            </a:r>
            <a:r>
              <a:rPr lang="en-US" sz="2400" b="1" dirty="0">
                <a:solidFill>
                  <a:srgbClr val="00B0F0"/>
                </a:solidFill>
              </a:rPr>
              <a:t>: </a:t>
            </a:r>
          </a:p>
          <a:p>
            <a:r>
              <a:rPr lang="en-US" b="1" dirty="0">
                <a:solidFill>
                  <a:schemeClr val="bg1"/>
                </a:solidFill>
              </a:rPr>
              <a:t>Muscle (Skeletal)</a:t>
            </a:r>
          </a:p>
          <a:p>
            <a:r>
              <a:rPr lang="en-US" sz="2400" b="1" u="sng" dirty="0">
                <a:solidFill>
                  <a:srgbClr val="00B0F0"/>
                </a:solidFill>
              </a:rPr>
              <a:t>FEATURES/STRUCTURES</a:t>
            </a:r>
            <a:r>
              <a:rPr lang="en-US" sz="2400" b="1" dirty="0">
                <a:solidFill>
                  <a:srgbClr val="00B0F0"/>
                </a:solidFill>
              </a:rPr>
              <a:t>:</a:t>
            </a:r>
          </a:p>
          <a:p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Striations</a:t>
            </a:r>
          </a:p>
          <a:p>
            <a:r>
              <a:rPr lang="en-US" b="1" dirty="0">
                <a:solidFill>
                  <a:schemeClr val="bg1"/>
                </a:solidFill>
              </a:rPr>
              <a:t>Multi-nucleated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676" y="961697"/>
            <a:ext cx="5433848" cy="48454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6151933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5410" y="693683"/>
            <a:ext cx="3480107" cy="5247717"/>
          </a:xfrm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200" b="1" u="sng" dirty="0">
                <a:solidFill>
                  <a:schemeClr val="bg1"/>
                </a:solidFill>
              </a:rPr>
              <a:t>SLIDE “N” </a:t>
            </a:r>
          </a:p>
          <a:p>
            <a:r>
              <a:rPr lang="en-US" sz="2400" b="1" u="sng" dirty="0">
                <a:solidFill>
                  <a:srgbClr val="00B0F0"/>
                </a:solidFill>
              </a:rPr>
              <a:t>Tissue Type</a:t>
            </a:r>
            <a:r>
              <a:rPr lang="en-US" sz="2400" b="1" dirty="0">
                <a:solidFill>
                  <a:srgbClr val="00B0F0"/>
                </a:solidFill>
              </a:rPr>
              <a:t>?</a:t>
            </a:r>
          </a:p>
          <a:p>
            <a:endParaRPr lang="en-US" sz="2400" b="1" u="sng" dirty="0">
              <a:solidFill>
                <a:srgbClr val="00B0F0"/>
              </a:solidFill>
            </a:endParaRPr>
          </a:p>
          <a:p>
            <a:r>
              <a:rPr lang="en-US" sz="2400" b="1" u="sng" dirty="0">
                <a:solidFill>
                  <a:srgbClr val="00B0F0"/>
                </a:solidFill>
              </a:rPr>
              <a:t>FEATURES/STRUCTURES</a:t>
            </a:r>
            <a:r>
              <a:rPr lang="en-US" sz="2400" b="1" dirty="0">
                <a:solidFill>
                  <a:srgbClr val="00B0F0"/>
                </a:solidFill>
              </a:rPr>
              <a:t>:</a:t>
            </a:r>
          </a:p>
          <a:p>
            <a:r>
              <a:rPr lang="en-US" b="1" dirty="0">
                <a:solidFill>
                  <a:schemeClr val="bg1"/>
                </a:solidFill>
              </a:rPr>
              <a:t>Cilia</a:t>
            </a:r>
          </a:p>
          <a:p>
            <a:r>
              <a:rPr lang="en-US" b="1" dirty="0">
                <a:solidFill>
                  <a:schemeClr val="bg1"/>
                </a:solidFill>
              </a:rPr>
              <a:t>Appears multi-layered but is Not</a:t>
            </a:r>
          </a:p>
          <a:p>
            <a:r>
              <a:rPr lang="en-US" b="1" dirty="0">
                <a:solidFill>
                  <a:schemeClr val="bg1"/>
                </a:solidFill>
              </a:rPr>
              <a:t>Basement Membrane</a:t>
            </a:r>
          </a:p>
          <a:p>
            <a:br>
              <a:rPr lang="en-US" sz="2400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4" descr="scan0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717" y="1110369"/>
            <a:ext cx="5378356" cy="441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142716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5410" y="693683"/>
            <a:ext cx="3480107" cy="5247717"/>
          </a:xfrm>
          <a:ln w="19050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algn="ctr"/>
            <a:r>
              <a:rPr lang="en-US" sz="3200" b="1" u="sng" dirty="0">
                <a:solidFill>
                  <a:schemeClr val="bg1"/>
                </a:solidFill>
              </a:rPr>
              <a:t>SLIDE “N” </a:t>
            </a:r>
          </a:p>
          <a:p>
            <a:pPr algn="ctr"/>
            <a:r>
              <a:rPr lang="en-US" sz="3200" b="1" u="sng" dirty="0">
                <a:solidFill>
                  <a:schemeClr val="bg1"/>
                </a:solidFill>
              </a:rPr>
              <a:t>ANSWERS:</a:t>
            </a:r>
          </a:p>
          <a:p>
            <a:r>
              <a:rPr lang="en-US" sz="2400" b="1" u="sng" dirty="0">
                <a:solidFill>
                  <a:srgbClr val="00B0F0"/>
                </a:solidFill>
              </a:rPr>
              <a:t>Tissue Type</a:t>
            </a:r>
            <a:r>
              <a:rPr lang="en-US" sz="2400" b="1" dirty="0">
                <a:solidFill>
                  <a:srgbClr val="00B0F0"/>
                </a:solidFill>
              </a:rPr>
              <a:t>?</a:t>
            </a:r>
          </a:p>
          <a:p>
            <a:r>
              <a:rPr lang="en-US" b="1" dirty="0">
                <a:solidFill>
                  <a:schemeClr val="bg1"/>
                </a:solidFill>
              </a:rPr>
              <a:t>EPITHELIUM (</a:t>
            </a:r>
            <a:r>
              <a:rPr lang="en-US" b="1" dirty="0" err="1">
                <a:solidFill>
                  <a:schemeClr val="bg1"/>
                </a:solidFill>
              </a:rPr>
              <a:t>pseuDostratified</a:t>
            </a:r>
            <a:r>
              <a:rPr lang="en-US" b="1" dirty="0">
                <a:solidFill>
                  <a:schemeClr val="bg1"/>
                </a:solidFill>
              </a:rPr>
              <a:t> and ciliated)</a:t>
            </a:r>
          </a:p>
          <a:p>
            <a:r>
              <a:rPr lang="en-US" sz="2400" b="1" u="sng" dirty="0">
                <a:solidFill>
                  <a:srgbClr val="00B0F0"/>
                </a:solidFill>
              </a:rPr>
              <a:t>FEATURES/STRUCTURES</a:t>
            </a:r>
            <a:r>
              <a:rPr lang="en-US" sz="2400" b="1" dirty="0">
                <a:solidFill>
                  <a:srgbClr val="00B0F0"/>
                </a:solidFill>
              </a:rPr>
              <a:t>:</a:t>
            </a:r>
          </a:p>
          <a:p>
            <a:r>
              <a:rPr lang="en-US" b="1" dirty="0">
                <a:solidFill>
                  <a:schemeClr val="bg1"/>
                </a:solidFill>
              </a:rPr>
              <a:t>One-layer but appears to be more (Each cell is connected to basement membrane)</a:t>
            </a:r>
          </a:p>
          <a:p>
            <a:r>
              <a:rPr lang="en-US" b="1" dirty="0">
                <a:solidFill>
                  <a:schemeClr val="bg1"/>
                </a:solidFill>
              </a:rPr>
              <a:t>Cilia: hair-like structures</a:t>
            </a:r>
          </a:p>
          <a:p>
            <a:br>
              <a:rPr lang="en-US" sz="2400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C056EF-0F27-4308-8110-8DD5E99FE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787" y="1338262"/>
            <a:ext cx="5381625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56784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5410" y="693683"/>
            <a:ext cx="3480107" cy="5247717"/>
          </a:xfrm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200" b="1" u="sng" dirty="0">
                <a:solidFill>
                  <a:schemeClr val="bg1"/>
                </a:solidFill>
              </a:rPr>
              <a:t>SLIDE “O”</a:t>
            </a:r>
          </a:p>
          <a:p>
            <a:r>
              <a:rPr lang="en-US" sz="2400" b="1" u="sng" dirty="0">
                <a:solidFill>
                  <a:srgbClr val="00B0F0"/>
                </a:solidFill>
              </a:rPr>
              <a:t>Tissue Type</a:t>
            </a:r>
            <a:r>
              <a:rPr lang="en-US" sz="2400" b="1" dirty="0">
                <a:solidFill>
                  <a:srgbClr val="00B0F0"/>
                </a:solidFill>
              </a:rPr>
              <a:t>: </a:t>
            </a:r>
          </a:p>
          <a:p>
            <a:endParaRPr lang="en-US" sz="2400" b="1" u="sng" dirty="0">
              <a:solidFill>
                <a:srgbClr val="00B0F0"/>
              </a:solidFill>
            </a:endParaRPr>
          </a:p>
          <a:p>
            <a:r>
              <a:rPr lang="en-US" sz="2400" b="1" u="sng" dirty="0">
                <a:solidFill>
                  <a:srgbClr val="00B0F0"/>
                </a:solidFill>
              </a:rPr>
              <a:t>FEATURES/STRUCTURES</a:t>
            </a:r>
            <a:r>
              <a:rPr lang="en-US" sz="2400" b="1" dirty="0">
                <a:solidFill>
                  <a:srgbClr val="00B0F0"/>
                </a:solidFill>
              </a:rPr>
              <a:t>:</a:t>
            </a:r>
            <a:br>
              <a:rPr lang="en-US" sz="2400" b="1" dirty="0">
                <a:solidFill>
                  <a:schemeClr val="bg1"/>
                </a:solidFill>
              </a:rPr>
            </a:b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Intercalated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discs and striations</a:t>
            </a:r>
          </a:p>
        </p:txBody>
      </p:sp>
      <p:pic>
        <p:nvPicPr>
          <p:cNvPr id="4" name="Picture 2" descr="cardiac muscle; intercalated disks; striations; central nuclei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593" y="977462"/>
            <a:ext cx="5436397" cy="466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6014143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5410" y="693683"/>
            <a:ext cx="3480107" cy="5247717"/>
          </a:xfrm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200" b="1" u="sng" dirty="0">
                <a:solidFill>
                  <a:schemeClr val="bg1"/>
                </a:solidFill>
              </a:rPr>
              <a:t>SLIDE “O” Answers</a:t>
            </a:r>
          </a:p>
          <a:p>
            <a:r>
              <a:rPr lang="en-US" sz="2400" b="1" u="sng" dirty="0">
                <a:solidFill>
                  <a:srgbClr val="00B0F0"/>
                </a:solidFill>
              </a:rPr>
              <a:t>Tissue Type</a:t>
            </a:r>
            <a:r>
              <a:rPr lang="en-US" sz="2400" b="1" dirty="0">
                <a:solidFill>
                  <a:srgbClr val="00B0F0"/>
                </a:solidFill>
              </a:rPr>
              <a:t>: </a:t>
            </a:r>
          </a:p>
          <a:p>
            <a:r>
              <a:rPr lang="en-US" b="1" dirty="0">
                <a:solidFill>
                  <a:schemeClr val="bg1"/>
                </a:solidFill>
              </a:rPr>
              <a:t>MUSCLE (</a:t>
            </a:r>
            <a:r>
              <a:rPr lang="en-US" b="1" dirty="0" err="1">
                <a:solidFill>
                  <a:schemeClr val="bg1"/>
                </a:solidFill>
              </a:rPr>
              <a:t>CardiaC</a:t>
            </a:r>
            <a:r>
              <a:rPr lang="en-US" b="1" dirty="0">
                <a:solidFill>
                  <a:schemeClr val="bg1"/>
                </a:solidFill>
              </a:rPr>
              <a:t>)</a:t>
            </a:r>
          </a:p>
          <a:p>
            <a:r>
              <a:rPr lang="en-US" sz="2400" b="1" u="sng" dirty="0">
                <a:solidFill>
                  <a:srgbClr val="00B0F0"/>
                </a:solidFill>
              </a:rPr>
              <a:t>FEATURES/STRUCTURES</a:t>
            </a:r>
            <a:r>
              <a:rPr lang="en-US" sz="2400" b="1" dirty="0">
                <a:solidFill>
                  <a:srgbClr val="00B0F0"/>
                </a:solidFill>
              </a:rPr>
              <a:t>:</a:t>
            </a:r>
            <a:br>
              <a:rPr lang="en-US" sz="2400" b="1" dirty="0">
                <a:solidFill>
                  <a:schemeClr val="bg1"/>
                </a:solidFill>
              </a:rPr>
            </a:b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Intercalated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discs</a:t>
            </a:r>
          </a:p>
        </p:txBody>
      </p:sp>
      <p:pic>
        <p:nvPicPr>
          <p:cNvPr id="4" name="Picture 2" descr="cardiac muscle; intercalated disks; striations; central nuclei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593" y="977462"/>
            <a:ext cx="5436397" cy="466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65374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5411" y="693683"/>
            <a:ext cx="2344989" cy="5247717"/>
          </a:xfrm>
          <a:ln w="28575"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3200" b="1" u="sng" dirty="0">
                <a:solidFill>
                  <a:schemeClr val="bg1"/>
                </a:solidFill>
              </a:rPr>
              <a:t>SLIDE “A” Answers</a:t>
            </a:r>
          </a:p>
          <a:p>
            <a:r>
              <a:rPr lang="en-US" sz="2400" b="1" u="sng" dirty="0">
                <a:solidFill>
                  <a:srgbClr val="00B0F0"/>
                </a:solidFill>
              </a:rPr>
              <a:t>Tissue Type</a:t>
            </a:r>
            <a:r>
              <a:rPr lang="en-US" sz="2400" b="1" dirty="0">
                <a:solidFill>
                  <a:srgbClr val="00B0F0"/>
                </a:solidFill>
              </a:rPr>
              <a:t>: </a:t>
            </a:r>
          </a:p>
          <a:p>
            <a:r>
              <a:rPr lang="en-US" b="1" dirty="0">
                <a:solidFill>
                  <a:schemeClr val="bg1"/>
                </a:solidFill>
              </a:rPr>
              <a:t>CONNECTIVE (Areolar or Loose) 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sz="2400" b="1" u="sng" dirty="0">
                <a:solidFill>
                  <a:srgbClr val="00B0F0"/>
                </a:solidFill>
              </a:rPr>
              <a:t>STRUCTURES</a:t>
            </a:r>
            <a:r>
              <a:rPr lang="en-US" sz="2400" b="1" dirty="0">
                <a:solidFill>
                  <a:srgbClr val="00B0F0"/>
                </a:solidFill>
              </a:rPr>
              <a:t>: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fibroblasts</a:t>
            </a:r>
          </a:p>
          <a:p>
            <a:r>
              <a:rPr lang="en-US" b="1" dirty="0">
                <a:solidFill>
                  <a:schemeClr val="bg1"/>
                </a:solidFill>
              </a:rPr>
              <a:t>Macrophages</a:t>
            </a:r>
          </a:p>
          <a:p>
            <a:r>
              <a:rPr lang="en-US" b="1" dirty="0">
                <a:solidFill>
                  <a:schemeClr val="bg1"/>
                </a:solidFill>
              </a:rPr>
              <a:t>Mast Cells</a:t>
            </a:r>
          </a:p>
          <a:p>
            <a:r>
              <a:rPr lang="en-US" b="1" dirty="0">
                <a:solidFill>
                  <a:schemeClr val="bg1"/>
                </a:solidFill>
              </a:rPr>
              <a:t>Collagen Fibers</a:t>
            </a:r>
          </a:p>
          <a:p>
            <a:r>
              <a:rPr lang="en-US" b="1" dirty="0">
                <a:solidFill>
                  <a:schemeClr val="bg1"/>
                </a:solidFill>
              </a:rPr>
              <a:t>Elastin Fibers</a:t>
            </a:r>
          </a:p>
          <a:p>
            <a:r>
              <a:rPr lang="en-US" b="1" dirty="0">
                <a:solidFill>
                  <a:schemeClr val="bg1"/>
                </a:solidFill>
              </a:rPr>
              <a:t>ECM – space without structures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044" y="693683"/>
            <a:ext cx="6944136" cy="524771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55866567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5410" y="693683"/>
            <a:ext cx="3480107" cy="5247717"/>
          </a:xfrm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200" b="1" u="sng" dirty="0">
                <a:solidFill>
                  <a:schemeClr val="bg1"/>
                </a:solidFill>
              </a:rPr>
              <a:t>SLIDE “P”</a:t>
            </a:r>
          </a:p>
          <a:p>
            <a:pPr algn="ctr"/>
            <a:endParaRPr lang="en-US" sz="3200" b="1" u="sng" dirty="0">
              <a:solidFill>
                <a:schemeClr val="bg1"/>
              </a:solidFill>
            </a:endParaRPr>
          </a:p>
          <a:p>
            <a:r>
              <a:rPr lang="en-US" sz="2400" b="1" u="sng" dirty="0">
                <a:solidFill>
                  <a:srgbClr val="00B0F0"/>
                </a:solidFill>
              </a:rPr>
              <a:t>Tissue Type</a:t>
            </a:r>
            <a:r>
              <a:rPr lang="en-US" sz="2400" b="1" dirty="0">
                <a:solidFill>
                  <a:srgbClr val="00B0F0"/>
                </a:solidFill>
              </a:rPr>
              <a:t>: </a:t>
            </a:r>
          </a:p>
          <a:p>
            <a:endParaRPr lang="en-US" sz="2400" b="1" u="sng" dirty="0">
              <a:solidFill>
                <a:srgbClr val="00B0F0"/>
              </a:solidFill>
            </a:endParaRPr>
          </a:p>
          <a:p>
            <a:r>
              <a:rPr lang="en-US" sz="2400" b="1" u="sng" dirty="0">
                <a:solidFill>
                  <a:srgbClr val="00B0F0"/>
                </a:solidFill>
              </a:rPr>
              <a:t>FEATURES/STRUCTURES</a:t>
            </a:r>
            <a:r>
              <a:rPr lang="en-US" sz="2400" b="1" dirty="0">
                <a:solidFill>
                  <a:srgbClr val="00B0F0"/>
                </a:solidFill>
              </a:rPr>
              <a:t>:</a:t>
            </a:r>
          </a:p>
          <a:p>
            <a:r>
              <a:rPr lang="en-US" b="1" dirty="0">
                <a:solidFill>
                  <a:schemeClr val="bg1"/>
                </a:solidFill>
              </a:rPr>
              <a:t>Large Structure?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Dark purple spots around large structure?</a:t>
            </a:r>
            <a:br>
              <a:rPr lang="en-US" b="1" dirty="0">
                <a:solidFill>
                  <a:schemeClr val="bg1"/>
                </a:solidFill>
              </a:rPr>
            </a:b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41041"/>
            <a:ext cx="52959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4004739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5410" y="693683"/>
            <a:ext cx="3480107" cy="5247717"/>
          </a:xfrm>
          <a:ln w="19050"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pPr algn="ctr"/>
            <a:r>
              <a:rPr lang="en-US" sz="3200" b="1" u="sng" dirty="0">
                <a:solidFill>
                  <a:schemeClr val="bg1"/>
                </a:solidFill>
              </a:rPr>
              <a:t>SLIDE “P”</a:t>
            </a:r>
          </a:p>
          <a:p>
            <a:pPr algn="ctr"/>
            <a:r>
              <a:rPr lang="en-US" sz="3200" b="1" u="sng" dirty="0">
                <a:solidFill>
                  <a:schemeClr val="bg1"/>
                </a:solidFill>
              </a:rPr>
              <a:t>ANSWERS </a:t>
            </a:r>
          </a:p>
          <a:p>
            <a:r>
              <a:rPr lang="en-US" sz="2400" b="1" u="sng" dirty="0">
                <a:solidFill>
                  <a:srgbClr val="00B0F0"/>
                </a:solidFill>
              </a:rPr>
              <a:t>Tissue Type</a:t>
            </a:r>
            <a:r>
              <a:rPr lang="en-US" sz="2400" b="1" dirty="0">
                <a:solidFill>
                  <a:srgbClr val="00B0F0"/>
                </a:solidFill>
              </a:rPr>
              <a:t>: </a:t>
            </a:r>
          </a:p>
          <a:p>
            <a:r>
              <a:rPr lang="en-US" b="1" dirty="0">
                <a:solidFill>
                  <a:schemeClr val="bg1"/>
                </a:solidFill>
              </a:rPr>
              <a:t>Nervous (Neuron)</a:t>
            </a:r>
          </a:p>
          <a:p>
            <a:r>
              <a:rPr lang="en-US" sz="2400" b="1" u="sng" dirty="0">
                <a:solidFill>
                  <a:srgbClr val="00B0F0"/>
                </a:solidFill>
              </a:rPr>
              <a:t>FEATURES/STRUCTURES</a:t>
            </a:r>
            <a:r>
              <a:rPr lang="en-US" sz="2400" b="1" dirty="0">
                <a:solidFill>
                  <a:srgbClr val="00B0F0"/>
                </a:solidFill>
              </a:rPr>
              <a:t>: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Large Structure? Nerve cell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Dark purple spots around large structure? Glial cells that nurture the nerve</a:t>
            </a:r>
            <a:br>
              <a:rPr lang="en-US" sz="2400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  <a:p>
            <a:br>
              <a:rPr lang="en-US" sz="2400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0E756E-0B4E-4E95-ADFE-984383F78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1087" y="831516"/>
            <a:ext cx="5191125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8813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5411" y="693683"/>
            <a:ext cx="3495872" cy="5247717"/>
          </a:xfrm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200" b="1" u="sng" dirty="0">
                <a:solidFill>
                  <a:schemeClr val="bg1"/>
                </a:solidFill>
              </a:rPr>
              <a:t>SLIDE “B”</a:t>
            </a:r>
          </a:p>
          <a:p>
            <a:r>
              <a:rPr lang="en-US" sz="2400" b="1" u="sng" dirty="0">
                <a:solidFill>
                  <a:srgbClr val="00B0F0"/>
                </a:solidFill>
              </a:rPr>
              <a:t>Tissue Type?</a:t>
            </a:r>
            <a:r>
              <a:rPr lang="en-US" sz="2400" b="1" dirty="0">
                <a:solidFill>
                  <a:srgbClr val="00B0F0"/>
                </a:solidFill>
              </a:rPr>
              <a:t> </a:t>
            </a:r>
          </a:p>
          <a:p>
            <a:r>
              <a:rPr lang="en-US" b="1" dirty="0">
                <a:solidFill>
                  <a:schemeClr val="bg1"/>
                </a:solidFill>
              </a:rPr>
              <a:t>(Focus on the left side of  the image) 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sz="2400" b="1" u="sng" dirty="0">
                <a:solidFill>
                  <a:srgbClr val="00B0F0"/>
                </a:solidFill>
              </a:rPr>
              <a:t>FEATURES/STRUCTURES</a:t>
            </a:r>
            <a:r>
              <a:rPr lang="en-US" sz="2400" b="1" dirty="0">
                <a:solidFill>
                  <a:srgbClr val="00B0F0"/>
                </a:solidFill>
              </a:rPr>
              <a:t>: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One layer</a:t>
            </a:r>
          </a:p>
          <a:p>
            <a:r>
              <a:rPr lang="en-US" b="1" dirty="0">
                <a:solidFill>
                  <a:schemeClr val="bg1"/>
                </a:solidFill>
              </a:rPr>
              <a:t>Rectangular-shaped Cells</a:t>
            </a:r>
          </a:p>
          <a:p>
            <a:r>
              <a:rPr lang="en-US" b="1" dirty="0">
                <a:solidFill>
                  <a:schemeClr val="bg1"/>
                </a:solidFill>
              </a:rPr>
              <a:t>Cilia</a:t>
            </a:r>
          </a:p>
          <a:p>
            <a:r>
              <a:rPr lang="en-US" b="1" dirty="0">
                <a:solidFill>
                  <a:schemeClr val="bg1"/>
                </a:solidFill>
              </a:rPr>
              <a:t>Basement Membrane</a:t>
            </a:r>
          </a:p>
        </p:txBody>
      </p:sp>
      <p:pic>
        <p:nvPicPr>
          <p:cNvPr id="4" name="Picture 2" descr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766" y="762642"/>
            <a:ext cx="5820422" cy="517875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91823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5410" y="693683"/>
            <a:ext cx="3480107" cy="5247717"/>
          </a:xfrm>
          <a:ln w="19050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algn="ctr"/>
            <a:r>
              <a:rPr lang="en-US" sz="3200" b="1" u="sng" dirty="0">
                <a:solidFill>
                  <a:schemeClr val="bg1"/>
                </a:solidFill>
              </a:rPr>
              <a:t>SLIDE “B” Answers</a:t>
            </a:r>
          </a:p>
          <a:p>
            <a:r>
              <a:rPr lang="en-US" sz="2400" b="1" u="sng" dirty="0">
                <a:solidFill>
                  <a:srgbClr val="00B0F0"/>
                </a:solidFill>
              </a:rPr>
              <a:t>Tissue Type</a:t>
            </a:r>
            <a:r>
              <a:rPr lang="en-US" sz="2400" b="1" dirty="0">
                <a:solidFill>
                  <a:srgbClr val="00B0F0"/>
                </a:solidFill>
              </a:rPr>
              <a:t>: </a:t>
            </a:r>
          </a:p>
          <a:p>
            <a:r>
              <a:rPr lang="en-US" b="1" dirty="0">
                <a:solidFill>
                  <a:schemeClr val="bg1"/>
                </a:solidFill>
              </a:rPr>
              <a:t>(Focus on the left side of  the image) </a:t>
            </a:r>
          </a:p>
          <a:p>
            <a:r>
              <a:rPr lang="en-US" b="1" dirty="0">
                <a:solidFill>
                  <a:schemeClr val="bg1"/>
                </a:solidFill>
              </a:rPr>
              <a:t>Epithelium (Simple Columnar)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sz="2400" b="1" u="sng" dirty="0">
                <a:solidFill>
                  <a:srgbClr val="00B0F0"/>
                </a:solidFill>
              </a:rPr>
              <a:t>FEATURES/STRUCTURES</a:t>
            </a:r>
            <a:r>
              <a:rPr lang="en-US" sz="2400" b="1" dirty="0">
                <a:solidFill>
                  <a:srgbClr val="00B0F0"/>
                </a:solidFill>
              </a:rPr>
              <a:t>: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One layer</a:t>
            </a:r>
          </a:p>
          <a:p>
            <a:r>
              <a:rPr lang="en-US" b="1" dirty="0">
                <a:solidFill>
                  <a:schemeClr val="bg1"/>
                </a:solidFill>
              </a:rPr>
              <a:t>Rectangular-shaped Cells</a:t>
            </a:r>
          </a:p>
          <a:p>
            <a:r>
              <a:rPr lang="en-US" b="1" dirty="0">
                <a:solidFill>
                  <a:schemeClr val="bg1"/>
                </a:solidFill>
              </a:rPr>
              <a:t>Cilia</a:t>
            </a:r>
          </a:p>
          <a:p>
            <a:r>
              <a:rPr lang="en-US" b="1" dirty="0">
                <a:solidFill>
                  <a:schemeClr val="bg1"/>
                </a:solidFill>
              </a:rPr>
              <a:t>Basement Membrane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734" y="693683"/>
            <a:ext cx="5968299" cy="524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3107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5410" y="693683"/>
            <a:ext cx="3480107" cy="5247717"/>
          </a:xfrm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200" b="1" u="sng" dirty="0">
                <a:solidFill>
                  <a:schemeClr val="bg1"/>
                </a:solidFill>
              </a:rPr>
              <a:t>SLIDE “C” </a:t>
            </a:r>
          </a:p>
          <a:p>
            <a:r>
              <a:rPr lang="en-US" sz="2400" b="1" u="sng" dirty="0">
                <a:solidFill>
                  <a:srgbClr val="00B0F0"/>
                </a:solidFill>
              </a:rPr>
              <a:t>Tissue Type</a:t>
            </a:r>
            <a:r>
              <a:rPr lang="en-US" sz="2400" b="1" dirty="0">
                <a:solidFill>
                  <a:srgbClr val="00B0F0"/>
                </a:solidFill>
              </a:rPr>
              <a:t>?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sz="2400" b="1" u="sng" dirty="0">
                <a:solidFill>
                  <a:srgbClr val="00B0F0"/>
                </a:solidFill>
              </a:rPr>
              <a:t>FEATURES/STRUCTURES</a:t>
            </a:r>
            <a:r>
              <a:rPr lang="en-US" sz="2400" b="1" dirty="0">
                <a:solidFill>
                  <a:srgbClr val="00B0F0"/>
                </a:solidFill>
              </a:rPr>
              <a:t>:</a:t>
            </a:r>
            <a:br>
              <a:rPr lang="en-US" sz="2400" b="1" dirty="0">
                <a:solidFill>
                  <a:schemeClr val="bg1"/>
                </a:solidFill>
              </a:rPr>
            </a:b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Haversian Canal</a:t>
            </a:r>
          </a:p>
          <a:p>
            <a:r>
              <a:rPr lang="en-US" sz="2400" b="1" dirty="0" err="1">
                <a:solidFill>
                  <a:schemeClr val="bg1"/>
                </a:solidFill>
              </a:rPr>
              <a:t>OSteons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411" y="693683"/>
            <a:ext cx="5566130" cy="537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2349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5410" y="693683"/>
            <a:ext cx="3480107" cy="5247717"/>
          </a:xfrm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200" b="1" u="sng" dirty="0">
                <a:solidFill>
                  <a:schemeClr val="bg1"/>
                </a:solidFill>
              </a:rPr>
              <a:t>SLIDE “C”</a:t>
            </a:r>
          </a:p>
          <a:p>
            <a:pPr algn="ctr"/>
            <a:r>
              <a:rPr lang="en-US" sz="3200" b="1" u="sng" dirty="0">
                <a:solidFill>
                  <a:schemeClr val="bg1"/>
                </a:solidFill>
              </a:rPr>
              <a:t>ANSWERS </a:t>
            </a:r>
          </a:p>
          <a:p>
            <a:r>
              <a:rPr lang="en-US" sz="2400" b="1" u="sng" dirty="0">
                <a:solidFill>
                  <a:srgbClr val="00B0F0"/>
                </a:solidFill>
              </a:rPr>
              <a:t>Tissue Type</a:t>
            </a:r>
            <a:r>
              <a:rPr lang="en-US" sz="2400" b="1" dirty="0">
                <a:solidFill>
                  <a:srgbClr val="00B0F0"/>
                </a:solidFill>
              </a:rPr>
              <a:t>: </a:t>
            </a:r>
          </a:p>
          <a:p>
            <a:r>
              <a:rPr lang="en-US" b="1" dirty="0">
                <a:solidFill>
                  <a:schemeClr val="bg1"/>
                </a:solidFill>
              </a:rPr>
              <a:t>CONNECTIVE (Compact Bone)</a:t>
            </a:r>
          </a:p>
          <a:p>
            <a:r>
              <a:rPr lang="en-US" sz="2400" b="1" u="sng" dirty="0">
                <a:solidFill>
                  <a:srgbClr val="00B0F0"/>
                </a:solidFill>
              </a:rPr>
              <a:t>FEATURES/STRUCTURES</a:t>
            </a:r>
            <a:r>
              <a:rPr lang="en-US" sz="2400" b="1" dirty="0">
                <a:solidFill>
                  <a:srgbClr val="00B0F0"/>
                </a:solidFill>
              </a:rPr>
              <a:t>: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Haversian Canal - where blood vessels and nerves travel through bone</a:t>
            </a:r>
          </a:p>
          <a:p>
            <a:r>
              <a:rPr lang="en-US" b="1" dirty="0">
                <a:solidFill>
                  <a:schemeClr val="bg1"/>
                </a:solidFill>
              </a:rPr>
              <a:t>OSTEON</a:t>
            </a:r>
            <a:r>
              <a:rPr lang="en-US" sz="1400" b="1" dirty="0">
                <a:solidFill>
                  <a:schemeClr val="bg1"/>
                </a:solidFill>
              </a:rPr>
              <a:t> – </a:t>
            </a:r>
            <a:r>
              <a:rPr lang="en-US" b="1" dirty="0">
                <a:solidFill>
                  <a:schemeClr val="bg1"/>
                </a:solidFill>
              </a:rPr>
              <a:t>concentric circular region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198" y="754232"/>
            <a:ext cx="5324968" cy="512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85241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5410" y="693683"/>
            <a:ext cx="3480107" cy="5247717"/>
          </a:xfrm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200" b="1" u="sng" dirty="0">
                <a:solidFill>
                  <a:schemeClr val="bg1"/>
                </a:solidFill>
              </a:rPr>
              <a:t>SLIDE “D” </a:t>
            </a:r>
          </a:p>
          <a:p>
            <a:r>
              <a:rPr lang="en-US" sz="2400" b="1" u="sng" dirty="0">
                <a:solidFill>
                  <a:srgbClr val="00B0F0"/>
                </a:solidFill>
              </a:rPr>
              <a:t>Tissue Type</a:t>
            </a:r>
            <a:r>
              <a:rPr lang="en-US" sz="2400" b="1" dirty="0">
                <a:solidFill>
                  <a:srgbClr val="00B0F0"/>
                </a:solidFill>
              </a:rPr>
              <a:t>?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sz="2400" b="1" u="sng" dirty="0">
                <a:solidFill>
                  <a:srgbClr val="00B0F0"/>
                </a:solidFill>
              </a:rPr>
              <a:t>FEATURES/STRUCTURES</a:t>
            </a:r>
            <a:r>
              <a:rPr lang="en-US" sz="2400" b="1" dirty="0">
                <a:solidFill>
                  <a:srgbClr val="00B0F0"/>
                </a:solidFill>
              </a:rPr>
              <a:t>:</a:t>
            </a:r>
            <a:br>
              <a:rPr lang="en-US" sz="2400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8494" y="1539697"/>
            <a:ext cx="6084335" cy="399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2381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5410" y="693683"/>
            <a:ext cx="3480107" cy="5247717"/>
          </a:xfrm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200" b="1" u="sng" dirty="0">
                <a:solidFill>
                  <a:schemeClr val="bg1"/>
                </a:solidFill>
              </a:rPr>
              <a:t>SLIDE “D” Answers</a:t>
            </a:r>
          </a:p>
          <a:p>
            <a:r>
              <a:rPr lang="en-US" sz="2400" b="1" u="sng" dirty="0">
                <a:solidFill>
                  <a:srgbClr val="00B0F0"/>
                </a:solidFill>
              </a:rPr>
              <a:t>Tissue Type</a:t>
            </a:r>
            <a:r>
              <a:rPr lang="en-US" sz="2400" b="1" dirty="0">
                <a:solidFill>
                  <a:srgbClr val="00B0F0"/>
                </a:solidFill>
              </a:rPr>
              <a:t>: </a:t>
            </a:r>
          </a:p>
          <a:p>
            <a:r>
              <a:rPr lang="en-US" b="1" dirty="0">
                <a:solidFill>
                  <a:schemeClr val="bg1"/>
                </a:solidFill>
              </a:rPr>
              <a:t>EPITHELIUM </a:t>
            </a:r>
          </a:p>
          <a:p>
            <a:r>
              <a:rPr lang="en-US" b="1" dirty="0">
                <a:solidFill>
                  <a:schemeClr val="bg1"/>
                </a:solidFill>
              </a:rPr>
              <a:t>(Simple </a:t>
            </a:r>
            <a:r>
              <a:rPr lang="en-US" b="1" dirty="0" err="1">
                <a:solidFill>
                  <a:schemeClr val="bg1"/>
                </a:solidFill>
              </a:rPr>
              <a:t>CuboidAL</a:t>
            </a:r>
            <a:r>
              <a:rPr lang="en-US" b="1" dirty="0">
                <a:solidFill>
                  <a:schemeClr val="bg1"/>
                </a:solidFill>
              </a:rPr>
              <a:t>)</a:t>
            </a:r>
          </a:p>
          <a:p>
            <a:r>
              <a:rPr lang="en-US" sz="2400" b="1" u="sng" dirty="0">
                <a:solidFill>
                  <a:srgbClr val="00B0F0"/>
                </a:solidFill>
              </a:rPr>
              <a:t>FEATURES/STRUCTURES</a:t>
            </a:r>
            <a:r>
              <a:rPr lang="en-US" sz="2400" b="1" dirty="0">
                <a:solidFill>
                  <a:srgbClr val="00B0F0"/>
                </a:solidFill>
              </a:rPr>
              <a:t>:</a:t>
            </a:r>
            <a:br>
              <a:rPr lang="en-US" sz="2400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961" y="1608083"/>
            <a:ext cx="6084129" cy="400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60579"/>
      </p:ext>
    </p:extLst>
  </p:cSld>
  <p:clrMapOvr>
    <a:masterClrMapping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171</TotalTime>
  <Words>566</Words>
  <Application>Microsoft Office PowerPoint</Application>
  <PresentationFormat>Widescreen</PresentationFormat>
  <Paragraphs>199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Century Gothic</vt:lpstr>
      <vt:lpstr>Wingdings 3</vt:lpstr>
      <vt:lpstr>Ion Boardroom</vt:lpstr>
      <vt:lpstr>Tissue Lab Image 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Tissues</dc:title>
  <dc:creator>Jackie Jennings</dc:creator>
  <cp:lastModifiedBy>Jackie Jennings</cp:lastModifiedBy>
  <cp:revision>27</cp:revision>
  <dcterms:created xsi:type="dcterms:W3CDTF">2017-08-18T18:30:37Z</dcterms:created>
  <dcterms:modified xsi:type="dcterms:W3CDTF">2017-09-05T23:33:26Z</dcterms:modified>
</cp:coreProperties>
</file>