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1"/>
  </p:notesMasterIdLst>
  <p:sldIdLst>
    <p:sldId id="295" r:id="rId2"/>
    <p:sldId id="297" r:id="rId3"/>
    <p:sldId id="298" r:id="rId4"/>
    <p:sldId id="299" r:id="rId5"/>
    <p:sldId id="300" r:id="rId6"/>
    <p:sldId id="301" r:id="rId7"/>
    <p:sldId id="302" r:id="rId8"/>
    <p:sldId id="303" r:id="rId9"/>
    <p:sldId id="304" r:id="rId10"/>
    <p:sldId id="305" r:id="rId11"/>
    <p:sldId id="329" r:id="rId12"/>
    <p:sldId id="326" r:id="rId13"/>
    <p:sldId id="306" r:id="rId14"/>
    <p:sldId id="309" r:id="rId15"/>
    <p:sldId id="311" r:id="rId16"/>
    <p:sldId id="262" r:id="rId17"/>
    <p:sldId id="310" r:id="rId18"/>
    <p:sldId id="312" r:id="rId19"/>
    <p:sldId id="313" r:id="rId20"/>
    <p:sldId id="315" r:id="rId21"/>
    <p:sldId id="316" r:id="rId22"/>
    <p:sldId id="317" r:id="rId23"/>
    <p:sldId id="318" r:id="rId24"/>
    <p:sldId id="322" r:id="rId25"/>
    <p:sldId id="323" r:id="rId26"/>
    <p:sldId id="319" r:id="rId27"/>
    <p:sldId id="256" r:id="rId28"/>
    <p:sldId id="320" r:id="rId29"/>
    <p:sldId id="266" r:id="rId30"/>
    <p:sldId id="267" r:id="rId31"/>
    <p:sldId id="327" r:id="rId32"/>
    <p:sldId id="321" r:id="rId33"/>
    <p:sldId id="272" r:id="rId34"/>
    <p:sldId id="265" r:id="rId35"/>
    <p:sldId id="271" r:id="rId36"/>
    <p:sldId id="293" r:id="rId37"/>
    <p:sldId id="275" r:id="rId38"/>
    <p:sldId id="328" r:id="rId39"/>
    <p:sldId id="324" r:id="rId4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1" d="100"/>
          <a:sy n="81" d="100"/>
        </p:scale>
        <p:origin x="62" y="7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5DB2D73-B7FE-4721-B0B9-A2028E4D8949}" type="datetimeFigureOut">
              <a:rPr lang="en-US" smtClean="0"/>
              <a:t>9/21/2015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8219330-D186-4C1F-94E9-6AE24055D32D}" type="slidenum">
              <a:rPr lang="en-US" smtClean="0"/>
              <a:t>‹#›</a:t>
            </a:fld>
            <a:endParaRPr lang="en-US"/>
          </a:p>
        </p:txBody>
      </p:sp>
    </p:spTree>
    <p:extLst>
      <p:ext uri="{BB962C8B-B14F-4D97-AF65-F5344CB8AC3E}">
        <p14:creationId xmlns:p14="http://schemas.microsoft.com/office/powerpoint/2010/main" val="2119846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1</a:t>
            </a:fld>
            <a:endParaRPr lang="en-US"/>
          </a:p>
        </p:txBody>
      </p:sp>
    </p:spTree>
    <p:extLst>
      <p:ext uri="{BB962C8B-B14F-4D97-AF65-F5344CB8AC3E}">
        <p14:creationId xmlns:p14="http://schemas.microsoft.com/office/powerpoint/2010/main" val="42936823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10</a:t>
            </a:fld>
            <a:endParaRPr lang="en-US"/>
          </a:p>
        </p:txBody>
      </p:sp>
    </p:spTree>
    <p:extLst>
      <p:ext uri="{BB962C8B-B14F-4D97-AF65-F5344CB8AC3E}">
        <p14:creationId xmlns:p14="http://schemas.microsoft.com/office/powerpoint/2010/main" val="31963420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12</a:t>
            </a:fld>
            <a:endParaRPr lang="en-US"/>
          </a:p>
        </p:txBody>
      </p:sp>
    </p:spTree>
    <p:extLst>
      <p:ext uri="{BB962C8B-B14F-4D97-AF65-F5344CB8AC3E}">
        <p14:creationId xmlns:p14="http://schemas.microsoft.com/office/powerpoint/2010/main" val="37810521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13</a:t>
            </a:fld>
            <a:endParaRPr lang="en-US"/>
          </a:p>
        </p:txBody>
      </p:sp>
    </p:spTree>
    <p:extLst>
      <p:ext uri="{BB962C8B-B14F-4D97-AF65-F5344CB8AC3E}">
        <p14:creationId xmlns:p14="http://schemas.microsoft.com/office/powerpoint/2010/main" val="39574552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14</a:t>
            </a:fld>
            <a:endParaRPr lang="en-US"/>
          </a:p>
        </p:txBody>
      </p:sp>
    </p:spTree>
    <p:extLst>
      <p:ext uri="{BB962C8B-B14F-4D97-AF65-F5344CB8AC3E}">
        <p14:creationId xmlns:p14="http://schemas.microsoft.com/office/powerpoint/2010/main" val="38466551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15</a:t>
            </a:fld>
            <a:endParaRPr lang="en-US"/>
          </a:p>
        </p:txBody>
      </p:sp>
    </p:spTree>
    <p:extLst>
      <p:ext uri="{BB962C8B-B14F-4D97-AF65-F5344CB8AC3E}">
        <p14:creationId xmlns:p14="http://schemas.microsoft.com/office/powerpoint/2010/main" val="17999689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16</a:t>
            </a:fld>
            <a:endParaRPr lang="en-US"/>
          </a:p>
        </p:txBody>
      </p:sp>
    </p:spTree>
    <p:extLst>
      <p:ext uri="{BB962C8B-B14F-4D97-AF65-F5344CB8AC3E}">
        <p14:creationId xmlns:p14="http://schemas.microsoft.com/office/powerpoint/2010/main" val="18887339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17</a:t>
            </a:fld>
            <a:endParaRPr lang="en-US"/>
          </a:p>
        </p:txBody>
      </p:sp>
    </p:spTree>
    <p:extLst>
      <p:ext uri="{BB962C8B-B14F-4D97-AF65-F5344CB8AC3E}">
        <p14:creationId xmlns:p14="http://schemas.microsoft.com/office/powerpoint/2010/main" val="31011142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18</a:t>
            </a:fld>
            <a:endParaRPr lang="en-US"/>
          </a:p>
        </p:txBody>
      </p:sp>
    </p:spTree>
    <p:extLst>
      <p:ext uri="{BB962C8B-B14F-4D97-AF65-F5344CB8AC3E}">
        <p14:creationId xmlns:p14="http://schemas.microsoft.com/office/powerpoint/2010/main" val="42862556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19</a:t>
            </a:fld>
            <a:endParaRPr lang="en-US"/>
          </a:p>
        </p:txBody>
      </p:sp>
    </p:spTree>
    <p:extLst>
      <p:ext uri="{BB962C8B-B14F-4D97-AF65-F5344CB8AC3E}">
        <p14:creationId xmlns:p14="http://schemas.microsoft.com/office/powerpoint/2010/main" val="3871083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20</a:t>
            </a:fld>
            <a:endParaRPr lang="en-US"/>
          </a:p>
        </p:txBody>
      </p:sp>
    </p:spTree>
    <p:extLst>
      <p:ext uri="{BB962C8B-B14F-4D97-AF65-F5344CB8AC3E}">
        <p14:creationId xmlns:p14="http://schemas.microsoft.com/office/powerpoint/2010/main" val="735086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2</a:t>
            </a:fld>
            <a:endParaRPr lang="en-US"/>
          </a:p>
        </p:txBody>
      </p:sp>
    </p:spTree>
    <p:extLst>
      <p:ext uri="{BB962C8B-B14F-4D97-AF65-F5344CB8AC3E}">
        <p14:creationId xmlns:p14="http://schemas.microsoft.com/office/powerpoint/2010/main" val="40987410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21</a:t>
            </a:fld>
            <a:endParaRPr lang="en-US"/>
          </a:p>
        </p:txBody>
      </p:sp>
    </p:spTree>
    <p:extLst>
      <p:ext uri="{BB962C8B-B14F-4D97-AF65-F5344CB8AC3E}">
        <p14:creationId xmlns:p14="http://schemas.microsoft.com/office/powerpoint/2010/main" val="36665572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22</a:t>
            </a:fld>
            <a:endParaRPr lang="en-US"/>
          </a:p>
        </p:txBody>
      </p:sp>
    </p:spTree>
    <p:extLst>
      <p:ext uri="{BB962C8B-B14F-4D97-AF65-F5344CB8AC3E}">
        <p14:creationId xmlns:p14="http://schemas.microsoft.com/office/powerpoint/2010/main" val="41610451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23</a:t>
            </a:fld>
            <a:endParaRPr lang="en-US"/>
          </a:p>
        </p:txBody>
      </p:sp>
    </p:spTree>
    <p:extLst>
      <p:ext uri="{BB962C8B-B14F-4D97-AF65-F5344CB8AC3E}">
        <p14:creationId xmlns:p14="http://schemas.microsoft.com/office/powerpoint/2010/main" val="2749918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24</a:t>
            </a:fld>
            <a:endParaRPr lang="en-US"/>
          </a:p>
        </p:txBody>
      </p:sp>
    </p:spTree>
    <p:extLst>
      <p:ext uri="{BB962C8B-B14F-4D97-AF65-F5344CB8AC3E}">
        <p14:creationId xmlns:p14="http://schemas.microsoft.com/office/powerpoint/2010/main" val="7915977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25</a:t>
            </a:fld>
            <a:endParaRPr lang="en-US"/>
          </a:p>
        </p:txBody>
      </p:sp>
    </p:spTree>
    <p:extLst>
      <p:ext uri="{BB962C8B-B14F-4D97-AF65-F5344CB8AC3E}">
        <p14:creationId xmlns:p14="http://schemas.microsoft.com/office/powerpoint/2010/main" val="22360163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26</a:t>
            </a:fld>
            <a:endParaRPr lang="en-US"/>
          </a:p>
        </p:txBody>
      </p:sp>
    </p:spTree>
    <p:extLst>
      <p:ext uri="{BB962C8B-B14F-4D97-AF65-F5344CB8AC3E}">
        <p14:creationId xmlns:p14="http://schemas.microsoft.com/office/powerpoint/2010/main" val="28473980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27</a:t>
            </a:fld>
            <a:endParaRPr lang="en-US"/>
          </a:p>
        </p:txBody>
      </p:sp>
    </p:spTree>
    <p:extLst>
      <p:ext uri="{BB962C8B-B14F-4D97-AF65-F5344CB8AC3E}">
        <p14:creationId xmlns:p14="http://schemas.microsoft.com/office/powerpoint/2010/main" val="33620913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28</a:t>
            </a:fld>
            <a:endParaRPr lang="en-US"/>
          </a:p>
        </p:txBody>
      </p:sp>
    </p:spTree>
    <p:extLst>
      <p:ext uri="{BB962C8B-B14F-4D97-AF65-F5344CB8AC3E}">
        <p14:creationId xmlns:p14="http://schemas.microsoft.com/office/powerpoint/2010/main" val="393702594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29</a:t>
            </a:fld>
            <a:endParaRPr lang="en-US"/>
          </a:p>
        </p:txBody>
      </p:sp>
    </p:spTree>
    <p:extLst>
      <p:ext uri="{BB962C8B-B14F-4D97-AF65-F5344CB8AC3E}">
        <p14:creationId xmlns:p14="http://schemas.microsoft.com/office/powerpoint/2010/main" val="32854215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30</a:t>
            </a:fld>
            <a:endParaRPr lang="en-US"/>
          </a:p>
        </p:txBody>
      </p:sp>
    </p:spTree>
    <p:extLst>
      <p:ext uri="{BB962C8B-B14F-4D97-AF65-F5344CB8AC3E}">
        <p14:creationId xmlns:p14="http://schemas.microsoft.com/office/powerpoint/2010/main" val="17121356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3</a:t>
            </a:fld>
            <a:endParaRPr lang="en-US"/>
          </a:p>
        </p:txBody>
      </p:sp>
    </p:spTree>
    <p:extLst>
      <p:ext uri="{BB962C8B-B14F-4D97-AF65-F5344CB8AC3E}">
        <p14:creationId xmlns:p14="http://schemas.microsoft.com/office/powerpoint/2010/main" val="40015323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31</a:t>
            </a:fld>
            <a:endParaRPr lang="en-US"/>
          </a:p>
        </p:txBody>
      </p:sp>
    </p:spTree>
    <p:extLst>
      <p:ext uri="{BB962C8B-B14F-4D97-AF65-F5344CB8AC3E}">
        <p14:creationId xmlns:p14="http://schemas.microsoft.com/office/powerpoint/2010/main" val="246775825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32</a:t>
            </a:fld>
            <a:endParaRPr lang="en-US"/>
          </a:p>
        </p:txBody>
      </p:sp>
    </p:spTree>
    <p:extLst>
      <p:ext uri="{BB962C8B-B14F-4D97-AF65-F5344CB8AC3E}">
        <p14:creationId xmlns:p14="http://schemas.microsoft.com/office/powerpoint/2010/main" val="422167565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291AB8-CE0A-45BE-BBA2-CDF83E096F85}" type="slidenum">
              <a:rPr lang="en-US" smtClean="0"/>
              <a:pPr/>
              <a:t>33</a:t>
            </a:fld>
            <a:endParaRPr lang="en-US" dirty="0"/>
          </a:p>
        </p:txBody>
      </p:sp>
    </p:spTree>
    <p:extLst>
      <p:ext uri="{BB962C8B-B14F-4D97-AF65-F5344CB8AC3E}">
        <p14:creationId xmlns:p14="http://schemas.microsoft.com/office/powerpoint/2010/main" val="137850115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34</a:t>
            </a:fld>
            <a:endParaRPr lang="en-US"/>
          </a:p>
        </p:txBody>
      </p:sp>
    </p:spTree>
    <p:extLst>
      <p:ext uri="{BB962C8B-B14F-4D97-AF65-F5344CB8AC3E}">
        <p14:creationId xmlns:p14="http://schemas.microsoft.com/office/powerpoint/2010/main" val="202260644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291AB8-CE0A-45BE-BBA2-CDF83E096F85}" type="slidenum">
              <a:rPr lang="en-US" smtClean="0"/>
              <a:pPr/>
              <a:t>35</a:t>
            </a:fld>
            <a:endParaRPr lang="en-US" dirty="0"/>
          </a:p>
        </p:txBody>
      </p:sp>
    </p:spTree>
    <p:extLst>
      <p:ext uri="{BB962C8B-B14F-4D97-AF65-F5344CB8AC3E}">
        <p14:creationId xmlns:p14="http://schemas.microsoft.com/office/powerpoint/2010/main" val="383418490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36</a:t>
            </a:fld>
            <a:endParaRPr lang="en-US"/>
          </a:p>
        </p:txBody>
      </p:sp>
    </p:spTree>
    <p:extLst>
      <p:ext uri="{BB962C8B-B14F-4D97-AF65-F5344CB8AC3E}">
        <p14:creationId xmlns:p14="http://schemas.microsoft.com/office/powerpoint/2010/main" val="231465365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291AB8-CE0A-45BE-BBA2-CDF83E096F85}" type="slidenum">
              <a:rPr lang="en-US" smtClean="0"/>
              <a:pPr/>
              <a:t>37</a:t>
            </a:fld>
            <a:endParaRPr lang="en-US" dirty="0"/>
          </a:p>
        </p:txBody>
      </p:sp>
    </p:spTree>
    <p:extLst>
      <p:ext uri="{BB962C8B-B14F-4D97-AF65-F5344CB8AC3E}">
        <p14:creationId xmlns:p14="http://schemas.microsoft.com/office/powerpoint/2010/main" val="393104241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39</a:t>
            </a:fld>
            <a:endParaRPr lang="en-US"/>
          </a:p>
        </p:txBody>
      </p:sp>
    </p:spTree>
    <p:extLst>
      <p:ext uri="{BB962C8B-B14F-4D97-AF65-F5344CB8AC3E}">
        <p14:creationId xmlns:p14="http://schemas.microsoft.com/office/powerpoint/2010/main" val="31963102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4</a:t>
            </a:fld>
            <a:endParaRPr lang="en-US"/>
          </a:p>
        </p:txBody>
      </p:sp>
    </p:spTree>
    <p:extLst>
      <p:ext uri="{BB962C8B-B14F-4D97-AF65-F5344CB8AC3E}">
        <p14:creationId xmlns:p14="http://schemas.microsoft.com/office/powerpoint/2010/main" val="13536700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5</a:t>
            </a:fld>
            <a:endParaRPr lang="en-US"/>
          </a:p>
        </p:txBody>
      </p:sp>
    </p:spTree>
    <p:extLst>
      <p:ext uri="{BB962C8B-B14F-4D97-AF65-F5344CB8AC3E}">
        <p14:creationId xmlns:p14="http://schemas.microsoft.com/office/powerpoint/2010/main" val="21178486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6</a:t>
            </a:fld>
            <a:endParaRPr lang="en-US"/>
          </a:p>
        </p:txBody>
      </p:sp>
    </p:spTree>
    <p:extLst>
      <p:ext uri="{BB962C8B-B14F-4D97-AF65-F5344CB8AC3E}">
        <p14:creationId xmlns:p14="http://schemas.microsoft.com/office/powerpoint/2010/main" val="10182796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7</a:t>
            </a:fld>
            <a:endParaRPr lang="en-US"/>
          </a:p>
        </p:txBody>
      </p:sp>
    </p:spTree>
    <p:extLst>
      <p:ext uri="{BB962C8B-B14F-4D97-AF65-F5344CB8AC3E}">
        <p14:creationId xmlns:p14="http://schemas.microsoft.com/office/powerpoint/2010/main" val="16501181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8</a:t>
            </a:fld>
            <a:endParaRPr lang="en-US"/>
          </a:p>
        </p:txBody>
      </p:sp>
    </p:spTree>
    <p:extLst>
      <p:ext uri="{BB962C8B-B14F-4D97-AF65-F5344CB8AC3E}">
        <p14:creationId xmlns:p14="http://schemas.microsoft.com/office/powerpoint/2010/main" val="33603804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219330-D186-4C1F-94E9-6AE24055D32D}" type="slidenum">
              <a:rPr lang="en-US" smtClean="0"/>
              <a:t>9</a:t>
            </a:fld>
            <a:endParaRPr lang="en-US"/>
          </a:p>
        </p:txBody>
      </p:sp>
    </p:spTree>
    <p:extLst>
      <p:ext uri="{BB962C8B-B14F-4D97-AF65-F5344CB8AC3E}">
        <p14:creationId xmlns:p14="http://schemas.microsoft.com/office/powerpoint/2010/main" val="1570210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9/21/2015</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9/21/2015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9/21/2015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9/21/2015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9/21/2015</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accessdl.state.al.us/"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6.xml"/><Relationship Id="rId1" Type="http://schemas.openxmlformats.org/officeDocument/2006/relationships/slideLayout" Target="../slideLayouts/slideLayout4.xml"/><Relationship Id="rId5" Type="http://schemas.openxmlformats.org/officeDocument/2006/relationships/image" Target="../media/image2.png"/><Relationship Id="rId4" Type="http://schemas.openxmlformats.org/officeDocument/2006/relationships/hyperlink" Target="mailto:lraines@alsde.edu"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mailto:mmaddox@alsde.edu"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43263" y="1380068"/>
            <a:ext cx="8259760" cy="2616199"/>
          </a:xfrm>
        </p:spPr>
        <p:txBody>
          <a:bodyPr/>
          <a:lstStyle/>
          <a:p>
            <a:r>
              <a:rPr lang="en-US" b="1" dirty="0"/>
              <a:t>ACT </a:t>
            </a:r>
            <a:r>
              <a:rPr lang="en-US" b="1" dirty="0" smtClean="0"/>
              <a:t>2015-89</a:t>
            </a:r>
            <a:br>
              <a:rPr lang="en-US" b="1" dirty="0" smtClean="0"/>
            </a:br>
            <a:r>
              <a:rPr lang="en-US" b="1" dirty="0" smtClean="0"/>
              <a:t>    </a:t>
            </a:r>
            <a:r>
              <a:rPr lang="en-US" sz="4400" b="1" dirty="0"/>
              <a:t>VIRTUAL </a:t>
            </a:r>
            <a:r>
              <a:rPr lang="en-US" sz="4400" b="1" dirty="0" smtClean="0"/>
              <a:t>SCHOOL/PROGRAM OPTION</a:t>
            </a:r>
            <a:endParaRPr lang="en-US" dirty="0"/>
          </a:p>
        </p:txBody>
      </p:sp>
    </p:spTree>
    <p:extLst>
      <p:ext uri="{BB962C8B-B14F-4D97-AF65-F5344CB8AC3E}">
        <p14:creationId xmlns:p14="http://schemas.microsoft.com/office/powerpoint/2010/main" val="31150402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Within an LEA – Virtual Programs</a:t>
            </a:r>
            <a:endParaRPr lang="en-US" dirty="0"/>
          </a:p>
        </p:txBody>
      </p:sp>
      <p:sp>
        <p:nvSpPr>
          <p:cNvPr id="3" name="Content Placeholder 2"/>
          <p:cNvSpPr>
            <a:spLocks noGrp="1"/>
          </p:cNvSpPr>
          <p:nvPr>
            <p:ph idx="1"/>
          </p:nvPr>
        </p:nvSpPr>
        <p:spPr>
          <a:xfrm>
            <a:off x="1484311" y="2438399"/>
            <a:ext cx="10018713" cy="4218578"/>
          </a:xfrm>
        </p:spPr>
        <p:txBody>
          <a:bodyPr>
            <a:normAutofit fontScale="85000" lnSpcReduction="20000"/>
          </a:bodyPr>
          <a:lstStyle/>
          <a:p>
            <a:pPr lvl="0"/>
            <a:r>
              <a:rPr lang="en-US" sz="3300" dirty="0"/>
              <a:t>In virtual programs that serve students from multiple schools where is the student </a:t>
            </a:r>
            <a:r>
              <a:rPr lang="en-US" sz="3300" dirty="0" smtClean="0"/>
              <a:t>enrolled? The </a:t>
            </a:r>
            <a:r>
              <a:rPr lang="en-US" sz="3300" dirty="0"/>
              <a:t>students will be enrolled in their home originating school of record.  </a:t>
            </a:r>
          </a:p>
          <a:p>
            <a:pPr lvl="0"/>
            <a:r>
              <a:rPr lang="en-US" sz="3300" dirty="0"/>
              <a:t>In virtual programs that serve students from multiple schools where is the ADM counted</a:t>
            </a:r>
            <a:r>
              <a:rPr lang="en-US" sz="3300" dirty="0" smtClean="0"/>
              <a:t>? </a:t>
            </a:r>
            <a:r>
              <a:rPr lang="en-US" sz="3300" dirty="0"/>
              <a:t>The ADM is counted at the home originating school of record</a:t>
            </a:r>
            <a:r>
              <a:rPr lang="en-US" sz="3300" dirty="0" smtClean="0"/>
              <a:t>.</a:t>
            </a:r>
          </a:p>
          <a:p>
            <a:pPr lvl="0"/>
            <a:r>
              <a:rPr lang="en-US" sz="3300" dirty="0" smtClean="0"/>
              <a:t>The support can be provided at a central location.</a:t>
            </a:r>
          </a:p>
          <a:p>
            <a:pPr lvl="0"/>
            <a:r>
              <a:rPr lang="en-US" sz="3300" dirty="0"/>
              <a:t>Virtual Program can have a separate name such as XYT Academy, but the students are still enrolled in their original schools where the funding and accountability stay</a:t>
            </a:r>
            <a:r>
              <a:rPr lang="en-US" sz="3300" dirty="0" smtClean="0"/>
              <a:t>.</a:t>
            </a:r>
            <a:endParaRPr lang="en-US" sz="3600" dirty="0"/>
          </a:p>
          <a:p>
            <a:pPr lvl="0"/>
            <a:endParaRPr lang="en-US" sz="3300" dirty="0"/>
          </a:p>
          <a:p>
            <a:pPr marL="0" indent="0">
              <a:buNone/>
            </a:pPr>
            <a:endParaRPr lang="en-US" dirty="0"/>
          </a:p>
        </p:txBody>
      </p:sp>
    </p:spTree>
    <p:extLst>
      <p:ext uri="{BB962C8B-B14F-4D97-AF65-F5344CB8AC3E}">
        <p14:creationId xmlns:p14="http://schemas.microsoft.com/office/powerpoint/2010/main" val="18980205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Virtual Schools</a:t>
            </a:r>
            <a:endParaRPr lang="en-US" dirty="0"/>
          </a:p>
        </p:txBody>
      </p:sp>
      <p:sp>
        <p:nvSpPr>
          <p:cNvPr id="3" name="Content Placeholder 2"/>
          <p:cNvSpPr>
            <a:spLocks noGrp="1"/>
          </p:cNvSpPr>
          <p:nvPr>
            <p:ph idx="1"/>
          </p:nvPr>
        </p:nvSpPr>
        <p:spPr/>
        <p:txBody>
          <a:bodyPr>
            <a:normAutofit/>
          </a:bodyPr>
          <a:lstStyle/>
          <a:p>
            <a:pPr lvl="0"/>
            <a:r>
              <a:rPr lang="en-US" dirty="0"/>
              <a:t>Will virtual schools receive funding using the same formulas as other schools?  Yes</a:t>
            </a:r>
            <a:r>
              <a:rPr lang="en-US" dirty="0" smtClean="0"/>
              <a:t>.</a:t>
            </a:r>
          </a:p>
          <a:p>
            <a:pPr lvl="0"/>
            <a:r>
              <a:rPr lang="en-US" dirty="0" smtClean="0"/>
              <a:t>When does a virtual program become a virtual school?  Once 250 full time students are enrolled, then an LEA can apply for a separate school code for the new school.</a:t>
            </a:r>
          </a:p>
          <a:p>
            <a:pPr lvl="0"/>
            <a:r>
              <a:rPr lang="en-US" dirty="0" smtClean="0"/>
              <a:t>Will the Virtual School receive an A-F Report Card?  Yes.</a:t>
            </a:r>
          </a:p>
        </p:txBody>
      </p:sp>
    </p:spTree>
    <p:extLst>
      <p:ext uri="{BB962C8B-B14F-4D97-AF65-F5344CB8AC3E}">
        <p14:creationId xmlns:p14="http://schemas.microsoft.com/office/powerpoint/2010/main" val="35579203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Vendor Purchase of Service</a:t>
            </a:r>
            <a:endParaRPr lang="en-US" dirty="0"/>
          </a:p>
        </p:txBody>
      </p:sp>
      <p:sp>
        <p:nvSpPr>
          <p:cNvPr id="3" name="Content Placeholder 2"/>
          <p:cNvSpPr>
            <a:spLocks noGrp="1"/>
          </p:cNvSpPr>
          <p:nvPr>
            <p:ph idx="1"/>
          </p:nvPr>
        </p:nvSpPr>
        <p:spPr>
          <a:xfrm>
            <a:off x="1484310" y="1860698"/>
            <a:ext cx="10018713" cy="4752753"/>
          </a:xfrm>
        </p:spPr>
        <p:txBody>
          <a:bodyPr>
            <a:normAutofit fontScale="70000" lnSpcReduction="20000"/>
          </a:bodyPr>
          <a:lstStyle/>
          <a:p>
            <a:r>
              <a:rPr lang="en-US" sz="3600" dirty="0" smtClean="0"/>
              <a:t>Can an LEA purchase delivery of online courses from a vendor?  Yes.</a:t>
            </a:r>
          </a:p>
          <a:p>
            <a:r>
              <a:rPr lang="en-US" sz="3600" dirty="0" smtClean="0"/>
              <a:t>All legal liabilities and monitoring responsibilities are the responsibility of the LEA.  Examples:</a:t>
            </a:r>
          </a:p>
          <a:p>
            <a:pPr lvl="1"/>
            <a:r>
              <a:rPr lang="en-US" sz="3200" dirty="0" smtClean="0"/>
              <a:t>Quality:  Responsibility of LEA</a:t>
            </a:r>
          </a:p>
          <a:p>
            <a:pPr lvl="1"/>
            <a:r>
              <a:rPr lang="en-US" sz="3200" dirty="0" smtClean="0"/>
              <a:t>Content following Alabama Courses of Study:  Responsibility of LEA</a:t>
            </a:r>
          </a:p>
          <a:p>
            <a:pPr lvl="1"/>
            <a:r>
              <a:rPr lang="en-US" sz="3200" dirty="0" smtClean="0"/>
              <a:t>Success of Students:  Responsibility of LEA</a:t>
            </a:r>
          </a:p>
          <a:p>
            <a:pPr lvl="1"/>
            <a:r>
              <a:rPr lang="en-US" sz="3200" dirty="0" smtClean="0"/>
              <a:t>Approval by NCAA:  Responsibility of LEA</a:t>
            </a:r>
          </a:p>
          <a:p>
            <a:pPr lvl="1"/>
            <a:r>
              <a:rPr lang="en-US" sz="3200" dirty="0" smtClean="0"/>
              <a:t>Special Education Services:  Responsibility of LEA</a:t>
            </a:r>
          </a:p>
          <a:p>
            <a:pPr lvl="1"/>
            <a:r>
              <a:rPr lang="en-US" sz="3200" dirty="0" smtClean="0"/>
              <a:t>Teacher Certification and Finger Printing and Background Checks:  Responsibility of LEA</a:t>
            </a:r>
          </a:p>
          <a:p>
            <a:r>
              <a:rPr lang="en-US" sz="3600" dirty="0" smtClean="0"/>
              <a:t>Note:  Only employees of the LEA should be allowed in </a:t>
            </a:r>
            <a:r>
              <a:rPr lang="en-US" sz="3600" dirty="0" err="1" smtClean="0"/>
              <a:t>iNOW</a:t>
            </a:r>
            <a:r>
              <a:rPr lang="en-US" sz="3600" dirty="0" smtClean="0"/>
              <a:t> and SETS.</a:t>
            </a:r>
            <a:endParaRPr lang="en-US" sz="3600" dirty="0"/>
          </a:p>
        </p:txBody>
      </p:sp>
    </p:spTree>
    <p:extLst>
      <p:ext uri="{BB962C8B-B14F-4D97-AF65-F5344CB8AC3E}">
        <p14:creationId xmlns:p14="http://schemas.microsoft.com/office/powerpoint/2010/main" val="28251288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Between LEAs (Purchase of Services)</a:t>
            </a:r>
            <a:endParaRPr lang="en-US" dirty="0"/>
          </a:p>
        </p:txBody>
      </p:sp>
      <p:sp>
        <p:nvSpPr>
          <p:cNvPr id="3" name="Content Placeholder 2"/>
          <p:cNvSpPr>
            <a:spLocks noGrp="1"/>
          </p:cNvSpPr>
          <p:nvPr>
            <p:ph idx="1"/>
          </p:nvPr>
        </p:nvSpPr>
        <p:spPr>
          <a:xfrm>
            <a:off x="1484310" y="2177593"/>
            <a:ext cx="10018713" cy="3613608"/>
          </a:xfrm>
        </p:spPr>
        <p:txBody>
          <a:bodyPr>
            <a:normAutofit fontScale="85000" lnSpcReduction="10000"/>
          </a:bodyPr>
          <a:lstStyle/>
          <a:p>
            <a:pPr marL="0" indent="0">
              <a:buNone/>
            </a:pPr>
            <a:r>
              <a:rPr lang="en-US" sz="3200" dirty="0" smtClean="0"/>
              <a:t>Can an LEA purchase course delivery from another LEA?  Yes, through contracts just like purchase from a vendor.</a:t>
            </a:r>
            <a:endParaRPr lang="en-US" sz="3200" dirty="0"/>
          </a:p>
          <a:p>
            <a:pPr marL="0" lvl="0" indent="0">
              <a:buNone/>
            </a:pPr>
            <a:endParaRPr lang="en-US" sz="3200" dirty="0" smtClean="0"/>
          </a:p>
          <a:p>
            <a:pPr marL="0" lvl="0" indent="0">
              <a:buNone/>
            </a:pPr>
            <a:r>
              <a:rPr lang="en-US" sz="3200" dirty="0" smtClean="0"/>
              <a:t>If </a:t>
            </a:r>
            <a:r>
              <a:rPr lang="en-US" sz="3200" dirty="0"/>
              <a:t>the LEA purchases course delivery from another LEA </a:t>
            </a:r>
            <a:r>
              <a:rPr lang="en-US" sz="3200" dirty="0" smtClean="0"/>
              <a:t>will </a:t>
            </a:r>
            <a:r>
              <a:rPr lang="en-US" sz="3200" dirty="0"/>
              <a:t>it affect the ADM of the home originating LEA?  No, the source of the delivery of the course or courses does not affect funding, ADM, and attendance.  Virtual course(s) delivery can be purchased from another </a:t>
            </a:r>
            <a:r>
              <a:rPr lang="en-US" sz="3200" dirty="0" smtClean="0"/>
              <a:t>LEA</a:t>
            </a:r>
            <a:r>
              <a:rPr lang="en-US" sz="3200" dirty="0"/>
              <a:t> </a:t>
            </a:r>
            <a:r>
              <a:rPr lang="en-US" sz="3200" dirty="0" smtClean="0"/>
              <a:t>just like purchase from a vendor.</a:t>
            </a:r>
            <a:endParaRPr lang="en-US" sz="3200" dirty="0"/>
          </a:p>
          <a:p>
            <a:pPr marL="0" indent="0">
              <a:buNone/>
            </a:pPr>
            <a:endParaRPr lang="en-US" sz="3200" dirty="0"/>
          </a:p>
        </p:txBody>
      </p:sp>
    </p:spTree>
    <p:extLst>
      <p:ext uri="{BB962C8B-B14F-4D97-AF65-F5344CB8AC3E}">
        <p14:creationId xmlns:p14="http://schemas.microsoft.com/office/powerpoint/2010/main" val="7857022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a:t>Counseling </a:t>
            </a:r>
            <a:br>
              <a:rPr lang="en-US" dirty="0"/>
            </a:br>
            <a:r>
              <a:rPr lang="en-US" dirty="0"/>
              <a:t>Responsibility of LEA in all </a:t>
            </a:r>
            <a:r>
              <a:rPr lang="en-US" dirty="0" smtClean="0"/>
              <a:t>Models</a:t>
            </a:r>
            <a:r>
              <a:rPr lang="en-US" dirty="0"/>
              <a:t>. </a:t>
            </a:r>
            <a:br>
              <a:rPr lang="en-US" dirty="0"/>
            </a:br>
            <a:endParaRPr lang="en-US" dirty="0"/>
          </a:p>
        </p:txBody>
      </p:sp>
      <p:sp>
        <p:nvSpPr>
          <p:cNvPr id="3" name="Content Placeholder 2"/>
          <p:cNvSpPr>
            <a:spLocks noGrp="1"/>
          </p:cNvSpPr>
          <p:nvPr>
            <p:ph idx="1"/>
          </p:nvPr>
        </p:nvSpPr>
        <p:spPr>
          <a:xfrm>
            <a:off x="1484310" y="2241696"/>
            <a:ext cx="10018713" cy="4095308"/>
          </a:xfrm>
        </p:spPr>
        <p:txBody>
          <a:bodyPr>
            <a:normAutofit fontScale="92500"/>
          </a:bodyPr>
          <a:lstStyle/>
          <a:p>
            <a:pPr marL="0" lvl="0" indent="0">
              <a:buNone/>
            </a:pPr>
            <a:r>
              <a:rPr lang="en-US" dirty="0" smtClean="0"/>
              <a:t>What </a:t>
            </a:r>
            <a:r>
              <a:rPr lang="en-US" dirty="0"/>
              <a:t>about counseling of full time online students? </a:t>
            </a:r>
            <a:r>
              <a:rPr lang="en-US" dirty="0" smtClean="0"/>
              <a:t> Very Important!</a:t>
            </a:r>
          </a:p>
          <a:p>
            <a:pPr marL="0" lvl="0" indent="0">
              <a:buNone/>
            </a:pPr>
            <a:r>
              <a:rPr lang="en-US" dirty="0" smtClean="0"/>
              <a:t>It </a:t>
            </a:r>
            <a:r>
              <a:rPr lang="en-US" dirty="0"/>
              <a:t>is strongly </a:t>
            </a:r>
            <a:r>
              <a:rPr lang="en-US" dirty="0" smtClean="0"/>
              <a:t>recommended, </a:t>
            </a:r>
            <a:r>
              <a:rPr lang="en-US" dirty="0"/>
              <a:t>and cautioned, that schools provide each student with counseling related to their career path planning with all virtual learning options. </a:t>
            </a:r>
            <a:r>
              <a:rPr lang="en-US" dirty="0" smtClean="0"/>
              <a:t>A full time virtual program is not for every student.</a:t>
            </a:r>
          </a:p>
          <a:p>
            <a:pPr marL="0" lvl="0" indent="0">
              <a:buNone/>
            </a:pPr>
            <a:r>
              <a:rPr lang="en-US" dirty="0" smtClean="0"/>
              <a:t>School </a:t>
            </a:r>
            <a:r>
              <a:rPr lang="en-US" dirty="0"/>
              <a:t>personnel should be aware and advise students </a:t>
            </a:r>
            <a:r>
              <a:rPr lang="en-US" dirty="0" smtClean="0"/>
              <a:t>as to </a:t>
            </a:r>
            <a:r>
              <a:rPr lang="en-US" dirty="0"/>
              <a:t>courses not accepted by a student’s chosen institution of higher education. </a:t>
            </a:r>
            <a:endParaRPr lang="en-US" dirty="0" smtClean="0"/>
          </a:p>
          <a:p>
            <a:pPr marL="0" lvl="0" indent="0">
              <a:buNone/>
            </a:pPr>
            <a:r>
              <a:rPr lang="en-US" dirty="0" smtClean="0"/>
              <a:t>Caution </a:t>
            </a:r>
            <a:r>
              <a:rPr lang="en-US" dirty="0"/>
              <a:t>should also be given to Alabama High School Athletic Association/NCAA rules imposed on traditional public school students when determining career path/courses in order to assure retention of eligibility.  NOTE:  </a:t>
            </a:r>
            <a:r>
              <a:rPr lang="en-US" b="1" dirty="0"/>
              <a:t>NCAA requires all online courses to be approved and identified on the student’s transcript.</a:t>
            </a:r>
          </a:p>
          <a:p>
            <a:endParaRPr lang="en-US" dirty="0"/>
          </a:p>
        </p:txBody>
      </p:sp>
    </p:spTree>
    <p:extLst>
      <p:ext uri="{BB962C8B-B14F-4D97-AF65-F5344CB8AC3E}">
        <p14:creationId xmlns:p14="http://schemas.microsoft.com/office/powerpoint/2010/main" val="6148833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 - DELIVERY </a:t>
            </a:r>
            <a:r>
              <a:rPr lang="en-US" dirty="0"/>
              <a:t>OF INSTRUCTION</a:t>
            </a:r>
          </a:p>
        </p:txBody>
      </p:sp>
      <p:sp>
        <p:nvSpPr>
          <p:cNvPr id="3" name="Content Placeholder 2"/>
          <p:cNvSpPr>
            <a:spLocks noGrp="1"/>
          </p:cNvSpPr>
          <p:nvPr>
            <p:ph idx="1"/>
          </p:nvPr>
        </p:nvSpPr>
        <p:spPr/>
        <p:txBody>
          <a:bodyPr>
            <a:noAutofit/>
          </a:bodyPr>
          <a:lstStyle/>
          <a:p>
            <a:pPr lvl="0"/>
            <a:r>
              <a:rPr lang="en-US" sz="2800" dirty="0" smtClean="0"/>
              <a:t>For courses an LEA purchases from a vendor or another LEA or delivers using their own teachers:</a:t>
            </a:r>
          </a:p>
          <a:p>
            <a:pPr lvl="1"/>
            <a:r>
              <a:rPr lang="en-US" sz="2400" dirty="0" smtClean="0"/>
              <a:t>Exempt </a:t>
            </a:r>
            <a:r>
              <a:rPr lang="en-US" sz="2400" dirty="0"/>
              <a:t>from any provision of law</a:t>
            </a:r>
          </a:p>
          <a:p>
            <a:pPr lvl="1"/>
            <a:r>
              <a:rPr lang="en-US" sz="2400" dirty="0"/>
              <a:t>Not subject to online course restrictions by the SDE</a:t>
            </a:r>
          </a:p>
          <a:p>
            <a:pPr lvl="1"/>
            <a:r>
              <a:rPr lang="en-US" sz="2400" dirty="0" smtClean="0"/>
              <a:t>LEA responsibility that they are accredited </a:t>
            </a:r>
            <a:r>
              <a:rPr lang="en-US" sz="2400" dirty="0"/>
              <a:t>by an institution recognized pursuant to administrative rule adopted by the department</a:t>
            </a:r>
          </a:p>
          <a:p>
            <a:pPr lvl="1"/>
            <a:r>
              <a:rPr lang="en-US" sz="2400" dirty="0" smtClean="0"/>
              <a:t>LEA responsibility that all courses contain </a:t>
            </a:r>
            <a:r>
              <a:rPr lang="en-US" sz="2400" dirty="0"/>
              <a:t>the required </a:t>
            </a:r>
            <a:r>
              <a:rPr lang="en-US" sz="2400" dirty="0" smtClean="0"/>
              <a:t>Alabama Course </a:t>
            </a:r>
            <a:r>
              <a:rPr lang="en-US" sz="2400" dirty="0"/>
              <a:t>of </a:t>
            </a:r>
            <a:r>
              <a:rPr lang="en-US" sz="2400" dirty="0" smtClean="0"/>
              <a:t>Study content</a:t>
            </a:r>
            <a:endParaRPr lang="en-US" sz="2400" dirty="0"/>
          </a:p>
        </p:txBody>
      </p:sp>
    </p:spTree>
    <p:extLst>
      <p:ext uri="{BB962C8B-B14F-4D97-AF65-F5344CB8AC3E}">
        <p14:creationId xmlns:p14="http://schemas.microsoft.com/office/powerpoint/2010/main" val="9876997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1983901" y="240429"/>
            <a:ext cx="10381782" cy="6235872"/>
          </a:xfrm>
        </p:spPr>
        <p:txBody>
          <a:bodyPr/>
          <a:lstStyle/>
          <a:p>
            <a:pPr marL="0" indent="0">
              <a:buNone/>
            </a:pPr>
            <a:r>
              <a:rPr lang="en-US" sz="2800" b="1" dirty="0" smtClean="0"/>
              <a:t>Local Boards of Education are exempt from any provision of general law, local law, or administrative rule that applies to traditional delivery of instruction:</a:t>
            </a:r>
          </a:p>
          <a:p>
            <a:pPr marL="0" indent="0">
              <a:buNone/>
            </a:pPr>
            <a:endParaRPr lang="en-US" dirty="0"/>
          </a:p>
          <a:p>
            <a:r>
              <a:rPr lang="en-US" dirty="0" smtClean="0"/>
              <a:t>Physical presence</a:t>
            </a:r>
          </a:p>
          <a:p>
            <a:r>
              <a:rPr lang="en-US" dirty="0" smtClean="0"/>
              <a:t>Student monitoring</a:t>
            </a:r>
          </a:p>
          <a:p>
            <a:r>
              <a:rPr lang="en-US" dirty="0" smtClean="0"/>
              <a:t>Security</a:t>
            </a:r>
          </a:p>
          <a:p>
            <a:r>
              <a:rPr lang="en-US" dirty="0" smtClean="0"/>
              <a:t>Staffing requirements</a:t>
            </a:r>
          </a:p>
          <a:p>
            <a:r>
              <a:rPr lang="en-US" dirty="0" smtClean="0"/>
              <a:t>Space and location requirements</a:t>
            </a:r>
          </a:p>
          <a:p>
            <a:r>
              <a:rPr lang="en-US" dirty="0" smtClean="0"/>
              <a:t>Time requirements</a:t>
            </a:r>
          </a:p>
          <a:p>
            <a:r>
              <a:rPr lang="en-US" dirty="0" smtClean="0"/>
              <a:t>Physical Education requirements</a:t>
            </a:r>
            <a:endParaRPr lang="en-US" dirty="0"/>
          </a:p>
        </p:txBody>
      </p:sp>
    </p:spTree>
    <p:extLst>
      <p:ext uri="{BB962C8B-B14F-4D97-AF65-F5344CB8AC3E}">
        <p14:creationId xmlns:p14="http://schemas.microsoft.com/office/powerpoint/2010/main" val="34129634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Accreditation</a:t>
            </a:r>
            <a:endParaRPr lang="en-US" dirty="0"/>
          </a:p>
        </p:txBody>
      </p:sp>
      <p:sp>
        <p:nvSpPr>
          <p:cNvPr id="3" name="Content Placeholder 2"/>
          <p:cNvSpPr>
            <a:spLocks noGrp="1"/>
          </p:cNvSpPr>
          <p:nvPr>
            <p:ph idx="1"/>
          </p:nvPr>
        </p:nvSpPr>
        <p:spPr/>
        <p:txBody>
          <a:bodyPr>
            <a:normAutofit fontScale="55000" lnSpcReduction="20000"/>
          </a:bodyPr>
          <a:lstStyle/>
          <a:p>
            <a:r>
              <a:rPr lang="en-US" sz="4500" dirty="0"/>
              <a:t>How will accreditation change?  Accreditation of courses should be considered as well as accreditation of schools and/or LEA.  </a:t>
            </a:r>
            <a:endParaRPr lang="en-US" sz="4500" dirty="0" smtClean="0"/>
          </a:p>
          <a:p>
            <a:r>
              <a:rPr lang="en-US" sz="4500" b="1" dirty="0" smtClean="0"/>
              <a:t>All </a:t>
            </a:r>
            <a:r>
              <a:rPr lang="en-US" sz="4500" b="1" dirty="0"/>
              <a:t>college preparatory ACCESS courses are approved by NCAA except Credit Recovery/Credit Advancement.</a:t>
            </a:r>
            <a:r>
              <a:rPr lang="en-US" sz="4500" dirty="0"/>
              <a:t>  It is the LEA’s responsibility to obtain accreditation </a:t>
            </a:r>
            <a:r>
              <a:rPr lang="en-US" sz="4500" dirty="0" smtClean="0"/>
              <a:t>for </a:t>
            </a:r>
            <a:r>
              <a:rPr lang="en-US" sz="4500" dirty="0"/>
              <a:t>online courses delivered that are not delivered by ACCESS. </a:t>
            </a:r>
            <a:endParaRPr lang="en-US" sz="4500" dirty="0" smtClean="0"/>
          </a:p>
          <a:p>
            <a:r>
              <a:rPr lang="en-US" sz="4500" dirty="0" smtClean="0"/>
              <a:t>NCAA </a:t>
            </a:r>
            <a:r>
              <a:rPr lang="en-US" sz="4500" dirty="0"/>
              <a:t>requires all online courses to be approved and identified on the student’s transcript.</a:t>
            </a:r>
          </a:p>
          <a:p>
            <a:pPr lvl="0"/>
            <a:endParaRPr lang="en-US" dirty="0"/>
          </a:p>
          <a:p>
            <a:pPr marL="0" indent="0">
              <a:buNone/>
            </a:pPr>
            <a:endParaRPr lang="en-US" dirty="0"/>
          </a:p>
        </p:txBody>
      </p:sp>
    </p:spTree>
    <p:extLst>
      <p:ext uri="{BB962C8B-B14F-4D97-AF65-F5344CB8AC3E}">
        <p14:creationId xmlns:p14="http://schemas.microsoft.com/office/powerpoint/2010/main" val="25752156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Teacher of Record</a:t>
            </a:r>
            <a:endParaRPr lang="en-US" dirty="0"/>
          </a:p>
        </p:txBody>
      </p:sp>
      <p:sp>
        <p:nvSpPr>
          <p:cNvPr id="3" name="Content Placeholder 2"/>
          <p:cNvSpPr>
            <a:spLocks noGrp="1"/>
          </p:cNvSpPr>
          <p:nvPr>
            <p:ph idx="1"/>
          </p:nvPr>
        </p:nvSpPr>
        <p:spPr/>
        <p:txBody>
          <a:bodyPr>
            <a:normAutofit lnSpcReduction="10000"/>
          </a:bodyPr>
          <a:lstStyle/>
          <a:p>
            <a:pPr lvl="0"/>
            <a:r>
              <a:rPr lang="en-US" sz="2800" dirty="0"/>
              <a:t>Are all virtual students required to have a teacher of record to assign grades? Yes.  </a:t>
            </a:r>
          </a:p>
          <a:p>
            <a:pPr lvl="0"/>
            <a:r>
              <a:rPr lang="en-US" sz="2800" dirty="0"/>
              <a:t>Who is the teacher of record that assigns the grade? Local decision</a:t>
            </a:r>
            <a:r>
              <a:rPr lang="en-US" sz="2800" dirty="0" smtClean="0"/>
              <a:t>.</a:t>
            </a:r>
          </a:p>
          <a:p>
            <a:pPr lvl="0"/>
            <a:r>
              <a:rPr lang="en-US" sz="2800" dirty="0" smtClean="0"/>
              <a:t>Only LEA employees should have access to </a:t>
            </a:r>
            <a:r>
              <a:rPr lang="en-US" sz="2800" dirty="0" err="1" smtClean="0"/>
              <a:t>iNOW</a:t>
            </a:r>
            <a:r>
              <a:rPr lang="en-US" sz="2800" dirty="0" smtClean="0"/>
              <a:t> and SETS.</a:t>
            </a:r>
            <a:endParaRPr lang="en-US" sz="2800" dirty="0"/>
          </a:p>
          <a:p>
            <a:pPr lvl="0"/>
            <a:r>
              <a:rPr lang="en-US" sz="2800" dirty="0"/>
              <a:t>How will HQT be reported?  As it is currently.</a:t>
            </a:r>
          </a:p>
          <a:p>
            <a:endParaRPr lang="en-US" sz="2800" dirty="0"/>
          </a:p>
        </p:txBody>
      </p:sp>
    </p:spTree>
    <p:extLst>
      <p:ext uri="{BB962C8B-B14F-4D97-AF65-F5344CB8AC3E}">
        <p14:creationId xmlns:p14="http://schemas.microsoft.com/office/powerpoint/2010/main" val="10406153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Certification</a:t>
            </a:r>
            <a:endParaRPr lang="en-US" dirty="0"/>
          </a:p>
        </p:txBody>
      </p:sp>
      <p:sp>
        <p:nvSpPr>
          <p:cNvPr id="3" name="Content Placeholder 2"/>
          <p:cNvSpPr>
            <a:spLocks noGrp="1"/>
          </p:cNvSpPr>
          <p:nvPr>
            <p:ph idx="1"/>
          </p:nvPr>
        </p:nvSpPr>
        <p:spPr/>
        <p:txBody>
          <a:bodyPr>
            <a:normAutofit lnSpcReduction="10000"/>
          </a:bodyPr>
          <a:lstStyle/>
          <a:p>
            <a:pPr lvl="0"/>
            <a:r>
              <a:rPr lang="en-US" sz="2800" dirty="0"/>
              <a:t>Is the online educator required to be certified?  </a:t>
            </a:r>
            <a:r>
              <a:rPr lang="en-US" sz="2800" dirty="0" smtClean="0"/>
              <a:t>Yes. The </a:t>
            </a:r>
            <a:r>
              <a:rPr lang="en-US" sz="2800" dirty="0"/>
              <a:t>online educator must hold valid professional educator certification in Alabama or in another </a:t>
            </a:r>
            <a:r>
              <a:rPr lang="en-US" sz="2800" dirty="0" smtClean="0"/>
              <a:t>state. The </a:t>
            </a:r>
            <a:r>
              <a:rPr lang="en-US" sz="2800" dirty="0"/>
              <a:t>ALSDE </a:t>
            </a:r>
            <a:r>
              <a:rPr lang="en-US" sz="2800" b="1" dirty="0"/>
              <a:t>strongly recommends</a:t>
            </a:r>
            <a:r>
              <a:rPr lang="en-US" sz="2800" dirty="0"/>
              <a:t> that all online educators hold valid </a:t>
            </a:r>
            <a:r>
              <a:rPr lang="en-US" sz="2800" b="1" dirty="0"/>
              <a:t>Alabama</a:t>
            </a:r>
            <a:r>
              <a:rPr lang="en-US" sz="2800" dirty="0"/>
              <a:t> certification. </a:t>
            </a:r>
            <a:endParaRPr lang="en-US" sz="2800" dirty="0" smtClean="0"/>
          </a:p>
          <a:p>
            <a:pPr lvl="0"/>
            <a:r>
              <a:rPr lang="en-US" sz="2800" dirty="0" smtClean="0"/>
              <a:t>Why Alabama certification?  If a teacher is Alabama certified then the educator has successfully completed a criminal history background check through the ALSDE. </a:t>
            </a:r>
            <a:endParaRPr lang="en-US" dirty="0"/>
          </a:p>
        </p:txBody>
      </p:sp>
    </p:spTree>
    <p:extLst>
      <p:ext uri="{BB962C8B-B14F-4D97-AF65-F5344CB8AC3E}">
        <p14:creationId xmlns:p14="http://schemas.microsoft.com/office/powerpoint/2010/main" val="42244020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REQUIREMENTS OF ACT </a:t>
            </a:r>
            <a:r>
              <a:rPr lang="en-US" b="1" dirty="0" smtClean="0"/>
              <a:t>2015-89</a:t>
            </a:r>
            <a:endParaRPr lang="en-US" dirty="0"/>
          </a:p>
        </p:txBody>
      </p:sp>
      <p:sp>
        <p:nvSpPr>
          <p:cNvPr id="3" name="Content Placeholder 2"/>
          <p:cNvSpPr>
            <a:spLocks noGrp="1"/>
          </p:cNvSpPr>
          <p:nvPr>
            <p:ph idx="1"/>
          </p:nvPr>
        </p:nvSpPr>
        <p:spPr/>
        <p:txBody>
          <a:bodyPr/>
          <a:lstStyle/>
          <a:p>
            <a:pPr marL="0" lvl="0" indent="0">
              <a:buNone/>
            </a:pPr>
            <a:r>
              <a:rPr lang="en-US" sz="3600" dirty="0"/>
              <a:t>Before the 2016-17 school year, each local board of education shall adopt a policy providing at a minimum, a virtual education option for eligible students in </a:t>
            </a:r>
            <a:r>
              <a:rPr lang="en-US" sz="3600" dirty="0" smtClean="0"/>
              <a:t>Grades </a:t>
            </a:r>
            <a:r>
              <a:rPr lang="en-US" sz="3600" dirty="0"/>
              <a:t>9</a:t>
            </a:r>
            <a:r>
              <a:rPr lang="en-US" sz="3600" dirty="0" smtClean="0"/>
              <a:t> - 12</a:t>
            </a:r>
            <a:r>
              <a:rPr lang="en-US" sz="3600" dirty="0"/>
              <a:t>, inclusive, beginning with that school year.</a:t>
            </a:r>
          </a:p>
          <a:p>
            <a:endParaRPr lang="en-US" dirty="0" smtClean="0"/>
          </a:p>
        </p:txBody>
      </p:sp>
    </p:spTree>
    <p:extLst>
      <p:ext uri="{BB962C8B-B14F-4D97-AF65-F5344CB8AC3E}">
        <p14:creationId xmlns:p14="http://schemas.microsoft.com/office/powerpoint/2010/main" val="12930002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Criminal History Background Check</a:t>
            </a:r>
          </a:p>
        </p:txBody>
      </p:sp>
      <p:sp>
        <p:nvSpPr>
          <p:cNvPr id="3" name="Content Placeholder 2"/>
          <p:cNvSpPr>
            <a:spLocks noGrp="1"/>
          </p:cNvSpPr>
          <p:nvPr>
            <p:ph idx="1"/>
          </p:nvPr>
        </p:nvSpPr>
        <p:spPr>
          <a:xfrm>
            <a:off x="1484311" y="2071689"/>
            <a:ext cx="10018713" cy="4357686"/>
          </a:xfrm>
        </p:spPr>
        <p:txBody>
          <a:bodyPr>
            <a:normAutofit/>
          </a:bodyPr>
          <a:lstStyle/>
          <a:p>
            <a:pPr lvl="0"/>
            <a:r>
              <a:rPr lang="en-US" dirty="0"/>
              <a:t>LEAs must include in their contracts with vendors that online educators/employees with unsupervised access to students (virtually or in-person) are required to complete a criminal history background check through the ALSDE pursuant to the Alabama Child Protection Act.</a:t>
            </a:r>
          </a:p>
          <a:p>
            <a:r>
              <a:rPr lang="en-US" dirty="0" smtClean="0"/>
              <a:t>Online </a:t>
            </a:r>
            <a:r>
              <a:rPr lang="en-US" dirty="0"/>
              <a:t>educators/employees who do not hold valid </a:t>
            </a:r>
            <a:r>
              <a:rPr lang="en-US" b="1" dirty="0"/>
              <a:t>Alabama </a:t>
            </a:r>
            <a:r>
              <a:rPr lang="en-US" dirty="0"/>
              <a:t>certification will be considered contract employees subject to the provisions of the Alabama Child Protection Act.  With this designation, these employees will need to complete a criminal history background check through the ALSDE as a “classified” employee. </a:t>
            </a:r>
          </a:p>
        </p:txBody>
      </p:sp>
    </p:spTree>
    <p:extLst>
      <p:ext uri="{BB962C8B-B14F-4D97-AF65-F5344CB8AC3E}">
        <p14:creationId xmlns:p14="http://schemas.microsoft.com/office/powerpoint/2010/main" val="39268388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419793"/>
            <a:ext cx="10018713" cy="1752599"/>
          </a:xfrm>
        </p:spPr>
        <p:txBody>
          <a:bodyPr/>
          <a:lstStyle/>
          <a:p>
            <a:r>
              <a:rPr lang="en-US" dirty="0"/>
              <a:t>Criminal History Background Check</a:t>
            </a:r>
          </a:p>
        </p:txBody>
      </p:sp>
      <p:sp>
        <p:nvSpPr>
          <p:cNvPr id="3" name="Content Placeholder 2"/>
          <p:cNvSpPr>
            <a:spLocks noGrp="1"/>
          </p:cNvSpPr>
          <p:nvPr>
            <p:ph idx="1"/>
          </p:nvPr>
        </p:nvSpPr>
        <p:spPr>
          <a:xfrm>
            <a:off x="1484310" y="1871663"/>
            <a:ext cx="10018713" cy="4986337"/>
          </a:xfrm>
        </p:spPr>
        <p:txBody>
          <a:bodyPr>
            <a:normAutofit lnSpcReduction="10000"/>
          </a:bodyPr>
          <a:lstStyle/>
          <a:p>
            <a:r>
              <a:rPr lang="en-US" dirty="0"/>
              <a:t>After criminal history background results are submitted by the Alabama State Bureau of Investigation (ASBI) and the Federal Bureau of Investigation (FBI) to the ALSDE, one of the following types of correspondence will be sent from the ALSDE to both the online educator/employee and the LEA superintendent of record:</a:t>
            </a:r>
          </a:p>
          <a:p>
            <a:pPr lvl="1"/>
            <a:r>
              <a:rPr lang="en-US" dirty="0" smtClean="0">
                <a:effectLst/>
              </a:rPr>
              <a:t>A letter confirming the absence of any criminal convictions and/or pending charges as reported by ASBI and FBI.</a:t>
            </a:r>
          </a:p>
          <a:p>
            <a:pPr lvl="1"/>
            <a:r>
              <a:rPr lang="en-US" dirty="0" smtClean="0">
                <a:effectLst/>
              </a:rPr>
              <a:t>A letter confirming any known criminal convictions or pending charges as reported by ASBI and FBI.</a:t>
            </a:r>
          </a:p>
          <a:p>
            <a:pPr lvl="1"/>
            <a:r>
              <a:rPr lang="en-US" dirty="0" smtClean="0">
                <a:effectLst/>
              </a:rPr>
              <a:t>A closing letter confirming that an ASBI/FBI criminal history background check could not be completed due to the applicant’s failure to provide required documents to the ALSDE.  </a:t>
            </a:r>
            <a:r>
              <a:rPr lang="en-US" b="1" dirty="0" smtClean="0">
                <a:effectLst/>
              </a:rPr>
              <a:t>This individual is prohibited from working until he or she has complied with all requests from the ALSDE for information and a full review of the individual’s criminal history has been completed by the ALSDE.</a:t>
            </a:r>
            <a:endParaRPr lang="en-US" dirty="0" smtClean="0">
              <a:effectLst/>
            </a:endParaRPr>
          </a:p>
          <a:p>
            <a:endParaRPr lang="en-US" dirty="0"/>
          </a:p>
        </p:txBody>
      </p:sp>
    </p:spTree>
    <p:extLst>
      <p:ext uri="{BB962C8B-B14F-4D97-AF65-F5344CB8AC3E}">
        <p14:creationId xmlns:p14="http://schemas.microsoft.com/office/powerpoint/2010/main" val="20922546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Criminal History Background Check</a:t>
            </a:r>
          </a:p>
        </p:txBody>
      </p:sp>
      <p:sp>
        <p:nvSpPr>
          <p:cNvPr id="3" name="Content Placeholder 2"/>
          <p:cNvSpPr>
            <a:spLocks noGrp="1"/>
          </p:cNvSpPr>
          <p:nvPr>
            <p:ph idx="1"/>
          </p:nvPr>
        </p:nvSpPr>
        <p:spPr/>
        <p:txBody>
          <a:bodyPr>
            <a:normAutofit fontScale="92500" lnSpcReduction="10000"/>
          </a:bodyPr>
          <a:lstStyle/>
          <a:p>
            <a:r>
              <a:rPr lang="en-US" dirty="0"/>
              <a:t>Upon the completion of the review, in all cases mentioned above, a corresponding message will be posted to the ALSDE’s Certification Portal, which is on the ALSDE web site and available to both authorized users and members of the public.</a:t>
            </a:r>
          </a:p>
          <a:p>
            <a:r>
              <a:rPr lang="en-US" dirty="0"/>
              <a:t>Online educators/employees who do not hold valid </a:t>
            </a:r>
            <a:r>
              <a:rPr lang="en-US" b="1" dirty="0"/>
              <a:t>Alabama</a:t>
            </a:r>
            <a:r>
              <a:rPr lang="en-US" dirty="0"/>
              <a:t> certification and provide services for multiple LEAs must provide to the superintendent of each LEA a copy of their final letter from the ALSDE. LEA superintendents who receive a copy of the final letter from the online educator/employee are strongly advised to verify its content by contacting the Educator Certification Section of the Office of Teaching and Leading.</a:t>
            </a:r>
          </a:p>
          <a:p>
            <a:pPr marL="0" indent="0">
              <a:buNone/>
            </a:pPr>
            <a:endParaRPr lang="en-US" dirty="0"/>
          </a:p>
        </p:txBody>
      </p:sp>
    </p:spTree>
    <p:extLst>
      <p:ext uri="{BB962C8B-B14F-4D97-AF65-F5344CB8AC3E}">
        <p14:creationId xmlns:p14="http://schemas.microsoft.com/office/powerpoint/2010/main" val="4184203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685800"/>
            <a:ext cx="10018713" cy="1752599"/>
          </a:xfrm>
        </p:spPr>
        <p:txBody>
          <a:bodyPr/>
          <a:lstStyle/>
          <a:p>
            <a:r>
              <a:rPr lang="en-US" dirty="0"/>
              <a:t>Criminal History Background Check</a:t>
            </a:r>
          </a:p>
        </p:txBody>
      </p:sp>
      <p:sp>
        <p:nvSpPr>
          <p:cNvPr id="3" name="Content Placeholder 2"/>
          <p:cNvSpPr>
            <a:spLocks noGrp="1"/>
          </p:cNvSpPr>
          <p:nvPr>
            <p:ph idx="1"/>
          </p:nvPr>
        </p:nvSpPr>
        <p:spPr>
          <a:xfrm>
            <a:off x="1484310" y="1562099"/>
            <a:ext cx="10018713" cy="4357687"/>
          </a:xfrm>
        </p:spPr>
        <p:txBody>
          <a:bodyPr/>
          <a:lstStyle/>
          <a:p>
            <a:r>
              <a:rPr lang="en-US" b="1" dirty="0"/>
              <a:t>Please be aware that it is the affirmative responsibility of the LEA to determine the online educator’s/employee’s eligibility for employment.</a:t>
            </a:r>
            <a:r>
              <a:rPr lang="en-US" dirty="0"/>
              <a:t>  </a:t>
            </a:r>
          </a:p>
          <a:p>
            <a:pPr marL="0" indent="0">
              <a:buNone/>
            </a:pPr>
            <a:endParaRPr lang="en-US" dirty="0"/>
          </a:p>
        </p:txBody>
      </p:sp>
    </p:spTree>
    <p:extLst>
      <p:ext uri="{BB962C8B-B14F-4D97-AF65-F5344CB8AC3E}">
        <p14:creationId xmlns:p14="http://schemas.microsoft.com/office/powerpoint/2010/main" val="36653975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484310" y="2001981"/>
            <a:ext cx="10018713" cy="3124201"/>
          </a:xfrm>
        </p:spPr>
        <p:txBody>
          <a:bodyPr/>
          <a:lstStyle/>
          <a:p>
            <a:pPr lvl="0"/>
            <a:r>
              <a:rPr lang="en-US" dirty="0"/>
              <a:t>Who is going to monitor this </a:t>
            </a:r>
            <a:r>
              <a:rPr lang="en-US" dirty="0" smtClean="0"/>
              <a:t>law? The </a:t>
            </a:r>
            <a:r>
              <a:rPr lang="en-US" dirty="0"/>
              <a:t>SDE will monitor the sections that apply to Federal law such as Title I and Special Education.</a:t>
            </a:r>
          </a:p>
          <a:p>
            <a:pPr lvl="0"/>
            <a:r>
              <a:rPr lang="en-US" dirty="0"/>
              <a:t>What must the LEA do in terms of special needs students</a:t>
            </a:r>
            <a:r>
              <a:rPr lang="en-US" dirty="0" smtClean="0"/>
              <a:t>? </a:t>
            </a:r>
            <a:r>
              <a:rPr lang="en-US" dirty="0"/>
              <a:t>The LEA must provide the services outlined in the IEP. </a:t>
            </a:r>
          </a:p>
          <a:p>
            <a:endParaRPr lang="en-US" dirty="0"/>
          </a:p>
        </p:txBody>
      </p:sp>
    </p:spTree>
    <p:extLst>
      <p:ext uri="{BB962C8B-B14F-4D97-AF65-F5344CB8AC3E}">
        <p14:creationId xmlns:p14="http://schemas.microsoft.com/office/powerpoint/2010/main" val="40218333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School Codes</a:t>
            </a:r>
            <a:endParaRPr lang="en-US" dirty="0"/>
          </a:p>
        </p:txBody>
      </p:sp>
      <p:sp>
        <p:nvSpPr>
          <p:cNvPr id="3" name="Content Placeholder 2"/>
          <p:cNvSpPr>
            <a:spLocks noGrp="1"/>
          </p:cNvSpPr>
          <p:nvPr>
            <p:ph idx="1"/>
          </p:nvPr>
        </p:nvSpPr>
        <p:spPr>
          <a:xfrm>
            <a:off x="1484310" y="1943101"/>
            <a:ext cx="10018713" cy="4729162"/>
          </a:xfrm>
        </p:spPr>
        <p:txBody>
          <a:bodyPr>
            <a:normAutofit fontScale="62500" lnSpcReduction="20000"/>
          </a:bodyPr>
          <a:lstStyle/>
          <a:p>
            <a:pPr lvl="0"/>
            <a:r>
              <a:rPr lang="en-US" sz="2900" dirty="0" smtClean="0"/>
              <a:t>A </a:t>
            </a:r>
            <a:r>
              <a:rPr lang="en-US" sz="2900" dirty="0"/>
              <a:t>v</a:t>
            </a:r>
            <a:r>
              <a:rPr lang="en-US" sz="2900" dirty="0" smtClean="0"/>
              <a:t>irtual </a:t>
            </a:r>
            <a:r>
              <a:rPr lang="en-US" sz="2900" dirty="0"/>
              <a:t>s</a:t>
            </a:r>
            <a:r>
              <a:rPr lang="en-US" sz="2900" dirty="0" smtClean="0"/>
              <a:t>chool </a:t>
            </a:r>
            <a:r>
              <a:rPr lang="en-US" sz="2900" dirty="0"/>
              <a:t>is coded as a virtual program until 250 full time virtual students have enrolled</a:t>
            </a:r>
            <a:r>
              <a:rPr lang="en-US" sz="2900" dirty="0" smtClean="0"/>
              <a:t>.</a:t>
            </a:r>
          </a:p>
          <a:p>
            <a:pPr lvl="0"/>
            <a:r>
              <a:rPr lang="en-US" sz="2900" dirty="0"/>
              <a:t>Virtual Program </a:t>
            </a:r>
            <a:r>
              <a:rPr lang="en-US" sz="2900" dirty="0" smtClean="0"/>
              <a:t>– A </a:t>
            </a:r>
            <a:r>
              <a:rPr lang="en-US" sz="2900" dirty="0"/>
              <a:t>virtual program provides online courses to students who are enrolled in a home originating school of record.  </a:t>
            </a:r>
          </a:p>
          <a:p>
            <a:pPr lvl="1"/>
            <a:r>
              <a:rPr lang="en-US" sz="2500" dirty="0" smtClean="0"/>
              <a:t>As </a:t>
            </a:r>
            <a:r>
              <a:rPr lang="en-US" sz="2500" dirty="0"/>
              <a:t>a virtual program, accountability will reside with the home originating school of record.  </a:t>
            </a:r>
          </a:p>
          <a:p>
            <a:pPr lvl="1"/>
            <a:r>
              <a:rPr lang="en-US" sz="2500" dirty="0" smtClean="0"/>
              <a:t>The </a:t>
            </a:r>
            <a:r>
              <a:rPr lang="en-US" sz="2500" dirty="0"/>
              <a:t>home originating school of record issues the credits and awards the diplomas.  </a:t>
            </a:r>
            <a:r>
              <a:rPr lang="en-US" sz="2500" dirty="0" smtClean="0"/>
              <a:t>All data </a:t>
            </a:r>
            <a:r>
              <a:rPr lang="en-US" sz="2500" dirty="0"/>
              <a:t>will be reported </a:t>
            </a:r>
            <a:r>
              <a:rPr lang="en-US" sz="2500" dirty="0" smtClean="0"/>
              <a:t>to the SDE through </a:t>
            </a:r>
            <a:r>
              <a:rPr lang="en-US" sz="2500" dirty="0"/>
              <a:t>the home originating school of record.  </a:t>
            </a:r>
          </a:p>
          <a:p>
            <a:pPr lvl="1"/>
            <a:r>
              <a:rPr lang="en-US" sz="2500" dirty="0"/>
              <a:t>As a virtual program, ADM funding will reside with the home originating school of record.  Instructional support and teacher units are earned by the home originating school of record. A virtual program will provide the administrator and other staff necessary to operate the virtual program. </a:t>
            </a:r>
            <a:endParaRPr lang="en-US" sz="2500" dirty="0" smtClean="0"/>
          </a:p>
          <a:p>
            <a:pPr lvl="1"/>
            <a:r>
              <a:rPr lang="en-US" sz="2500" dirty="0" smtClean="0"/>
              <a:t>The </a:t>
            </a:r>
            <a:r>
              <a:rPr lang="en-US" sz="2500" dirty="0"/>
              <a:t>LEA may have all of their full time virtual students report to one virtual program site for testing and facilitation without meeting the requirement of 250 full time virtual students for a school.  The LEA may allow students at home to come to the virtual program site only for testing and mentoring help or attend at the virtual program site as needed.  </a:t>
            </a:r>
            <a:endParaRPr lang="en-US" sz="2500" dirty="0" smtClean="0"/>
          </a:p>
          <a:p>
            <a:pPr lvl="1"/>
            <a:r>
              <a:rPr lang="en-US" sz="2500" dirty="0" smtClean="0"/>
              <a:t>The </a:t>
            </a:r>
            <a:r>
              <a:rPr lang="en-US" sz="2500" dirty="0"/>
              <a:t>LEA must determine testing site(s) and designate in their virtual policy and LEA test security plan.  The SDE must approve the LEA assessment and test security plan</a:t>
            </a:r>
            <a:r>
              <a:rPr lang="en-US" sz="2500" dirty="0" smtClean="0"/>
              <a:t>.</a:t>
            </a:r>
          </a:p>
          <a:p>
            <a:pPr marL="0" lvl="0" indent="0">
              <a:buNone/>
            </a:pPr>
            <a:endParaRPr lang="en-US" dirty="0"/>
          </a:p>
          <a:p>
            <a:endParaRPr lang="en-US" dirty="0"/>
          </a:p>
        </p:txBody>
      </p:sp>
    </p:spTree>
    <p:extLst>
      <p:ext uri="{BB962C8B-B14F-4D97-AF65-F5344CB8AC3E}">
        <p14:creationId xmlns:p14="http://schemas.microsoft.com/office/powerpoint/2010/main" val="1189158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Content</a:t>
            </a:r>
            <a:endParaRPr lang="en-US" dirty="0"/>
          </a:p>
        </p:txBody>
      </p:sp>
      <p:sp>
        <p:nvSpPr>
          <p:cNvPr id="3" name="Content Placeholder 2"/>
          <p:cNvSpPr>
            <a:spLocks noGrp="1"/>
          </p:cNvSpPr>
          <p:nvPr>
            <p:ph idx="1"/>
          </p:nvPr>
        </p:nvSpPr>
        <p:spPr/>
        <p:txBody>
          <a:bodyPr/>
          <a:lstStyle/>
          <a:p>
            <a:pPr lvl="0"/>
            <a:r>
              <a:rPr lang="en-US" sz="3600" dirty="0" smtClean="0"/>
              <a:t>Are </a:t>
            </a:r>
            <a:r>
              <a:rPr lang="en-US" sz="3600" dirty="0"/>
              <a:t>schools required to use ACCESS for the curriculum?  No</a:t>
            </a:r>
            <a:r>
              <a:rPr lang="en-US" dirty="0" smtClean="0"/>
              <a:t>.</a:t>
            </a:r>
          </a:p>
          <a:p>
            <a:r>
              <a:rPr lang="en-US" sz="3600" dirty="0"/>
              <a:t>Coursework/Course content  must meet the standards as identified in the applicable Alabama courses of </a:t>
            </a:r>
            <a:r>
              <a:rPr lang="en-US" sz="3600" dirty="0" smtClean="0"/>
              <a:t>study.</a:t>
            </a:r>
            <a:endParaRPr lang="en-US" sz="3600" dirty="0"/>
          </a:p>
          <a:p>
            <a:endParaRPr lang="en-US" sz="1800" dirty="0"/>
          </a:p>
          <a:p>
            <a:pPr lvl="0"/>
            <a:endParaRPr lang="en-US" dirty="0"/>
          </a:p>
          <a:p>
            <a:endParaRPr lang="en-US" dirty="0"/>
          </a:p>
        </p:txBody>
      </p:sp>
    </p:spTree>
    <p:extLst>
      <p:ext uri="{BB962C8B-B14F-4D97-AF65-F5344CB8AC3E}">
        <p14:creationId xmlns:p14="http://schemas.microsoft.com/office/powerpoint/2010/main" val="31363419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b="1" dirty="0" smtClean="0">
                <a:latin typeface="Aharoni" panose="02010803020104030203" pitchFamily="2" charset="-79"/>
                <a:cs typeface="Aharoni" panose="02010803020104030203" pitchFamily="2" charset="-79"/>
              </a:rPr>
              <a:t>ACCESS</a:t>
            </a:r>
            <a:r>
              <a:rPr lang="en-US" b="1" dirty="0" smtClean="0"/>
              <a:t/>
            </a:r>
            <a:br>
              <a:rPr lang="en-US" b="1" dirty="0" smtClean="0"/>
            </a:br>
            <a:r>
              <a:rPr lang="en-US" sz="3600" b="1" dirty="0" smtClean="0"/>
              <a:t> </a:t>
            </a:r>
            <a:r>
              <a:rPr lang="en-US" sz="2700" b="1" dirty="0" smtClean="0"/>
              <a:t>and</a:t>
            </a:r>
            <a:r>
              <a:rPr lang="en-US" b="1" dirty="0" smtClean="0"/>
              <a:t/>
            </a:r>
            <a:br>
              <a:rPr lang="en-US" b="1" dirty="0" smtClean="0"/>
            </a:br>
            <a:r>
              <a:rPr lang="en-US" b="1" dirty="0" smtClean="0"/>
              <a:t> Alabama’s Virtual Schools</a:t>
            </a:r>
            <a:endParaRPr lang="en-US" b="1" dirty="0"/>
          </a:p>
        </p:txBody>
      </p:sp>
      <p:sp>
        <p:nvSpPr>
          <p:cNvPr id="3" name="Subtitle 2"/>
          <p:cNvSpPr>
            <a:spLocks noGrp="1"/>
          </p:cNvSpPr>
          <p:nvPr>
            <p:ph type="subTitle" idx="1"/>
          </p:nvPr>
        </p:nvSpPr>
        <p:spPr/>
        <p:txBody>
          <a:bodyPr/>
          <a:lstStyle/>
          <a:p>
            <a:endParaRPr lang="en-US" dirty="0" smtClean="0"/>
          </a:p>
          <a:p>
            <a:pPr algn="ctr"/>
            <a:r>
              <a:rPr lang="en-US" dirty="0" smtClean="0"/>
              <a:t>Larry Raines</a:t>
            </a:r>
          </a:p>
          <a:p>
            <a:pPr algn="ctr"/>
            <a:r>
              <a:rPr lang="en-US" dirty="0" smtClean="0"/>
              <a:t>Office of Educational Technology</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627" y="4774734"/>
            <a:ext cx="2035683" cy="1970015"/>
          </a:xfrm>
          <a:prstGeom prst="rect">
            <a:avLst/>
          </a:prstGeom>
        </p:spPr>
      </p:pic>
      <p:pic>
        <p:nvPicPr>
          <p:cNvPr id="5" name="Content Placeholder 6" descr="ACCESS_jpg.jpg"/>
          <p:cNvPicPr>
            <a:picLocks noChangeAspect="1"/>
          </p:cNvPicPr>
          <p:nvPr/>
        </p:nvPicPr>
        <p:blipFill>
          <a:blip r:embed="rId4" cstate="print"/>
          <a:stretch>
            <a:fillRect/>
          </a:stretch>
        </p:blipFill>
        <p:spPr>
          <a:xfrm>
            <a:off x="9284796" y="5798035"/>
            <a:ext cx="2638756" cy="814431"/>
          </a:xfrm>
          <a:prstGeom prst="rect">
            <a:avLst/>
          </a:prstGeom>
        </p:spPr>
      </p:pic>
    </p:spTree>
    <p:extLst>
      <p:ext uri="{BB962C8B-B14F-4D97-AF65-F5344CB8AC3E}">
        <p14:creationId xmlns:p14="http://schemas.microsoft.com/office/powerpoint/2010/main" val="30443732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 - SDE</a:t>
            </a:r>
            <a:endParaRPr lang="en-US" dirty="0"/>
          </a:p>
        </p:txBody>
      </p:sp>
      <p:sp>
        <p:nvSpPr>
          <p:cNvPr id="3" name="Content Placeholder 2"/>
          <p:cNvSpPr>
            <a:spLocks noGrp="1"/>
          </p:cNvSpPr>
          <p:nvPr>
            <p:ph idx="1"/>
          </p:nvPr>
        </p:nvSpPr>
        <p:spPr/>
        <p:txBody>
          <a:bodyPr>
            <a:normAutofit fontScale="85000" lnSpcReduction="20000"/>
          </a:bodyPr>
          <a:lstStyle/>
          <a:p>
            <a:pPr lvl="0"/>
            <a:r>
              <a:rPr lang="en-US" sz="3600" dirty="0" smtClean="0"/>
              <a:t>SDE - shall </a:t>
            </a:r>
            <a:r>
              <a:rPr lang="en-US" sz="3600" dirty="0"/>
              <a:t>provide a repository of quality content and curriculum for local boards</a:t>
            </a:r>
          </a:p>
          <a:p>
            <a:r>
              <a:rPr lang="en-US" sz="3600" dirty="0" smtClean="0"/>
              <a:t>SDE - continue </a:t>
            </a:r>
            <a:r>
              <a:rPr lang="en-US" sz="3600" dirty="0"/>
              <a:t>to provide </a:t>
            </a:r>
            <a:r>
              <a:rPr lang="en-US" sz="3600" dirty="0" smtClean="0"/>
              <a:t>ACCESS</a:t>
            </a:r>
          </a:p>
          <a:p>
            <a:pPr lvl="1"/>
            <a:r>
              <a:rPr lang="en-US" sz="3200" dirty="0" smtClean="0"/>
              <a:t>Can an LEA (school) use ACCESS to meet the requirements of a virtual option according to Act 2015-89?  Yes.</a:t>
            </a:r>
          </a:p>
          <a:p>
            <a:pPr lvl="1"/>
            <a:r>
              <a:rPr lang="en-US" sz="3200" dirty="0" smtClean="0"/>
              <a:t>Is an LEA (school) required to have other options in addition to ACCESS for the virtual option according to Act 2015-89?  No.</a:t>
            </a:r>
            <a:endParaRPr lang="en-US" sz="3200" dirty="0"/>
          </a:p>
        </p:txBody>
      </p:sp>
    </p:spTree>
    <p:extLst>
      <p:ext uri="{BB962C8B-B14F-4D97-AF65-F5344CB8AC3E}">
        <p14:creationId xmlns:p14="http://schemas.microsoft.com/office/powerpoint/2010/main" val="268700648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1638" y="310718"/>
            <a:ext cx="9388325" cy="6547282"/>
          </a:xfrm>
        </p:spPr>
        <p:txBody>
          <a:bodyPr/>
          <a:lstStyle/>
          <a:p>
            <a:pPr marL="0" indent="0">
              <a:buNone/>
            </a:pPr>
            <a:r>
              <a:rPr lang="en-US" sz="2800" b="1" dirty="0" smtClean="0"/>
              <a:t>ACCESS</a:t>
            </a:r>
          </a:p>
          <a:p>
            <a:r>
              <a:rPr lang="en-US" dirty="0" smtClean="0"/>
              <a:t>Began offering courses in January 2006</a:t>
            </a:r>
          </a:p>
          <a:p>
            <a:r>
              <a:rPr lang="en-US" dirty="0" smtClean="0"/>
              <a:t>Completed 10 years of providing quality online courses aligned to current Alabama COS using Alabama teachers</a:t>
            </a:r>
          </a:p>
          <a:p>
            <a:r>
              <a:rPr lang="en-US" dirty="0" smtClean="0"/>
              <a:t>Recognized as the 3</a:t>
            </a:r>
            <a:r>
              <a:rPr lang="en-US" baseline="30000" dirty="0" smtClean="0"/>
              <a:t>rd</a:t>
            </a:r>
            <a:r>
              <a:rPr lang="en-US" dirty="0" smtClean="0"/>
              <a:t> largest program in the United States</a:t>
            </a:r>
          </a:p>
          <a:p>
            <a:r>
              <a:rPr lang="en-US" dirty="0" smtClean="0"/>
              <a:t>Provided over 116 courses in 2014-2015 to Alabama students including AP, CR, and CA (and continues to do so)</a:t>
            </a:r>
            <a:endParaRPr lang="en-US" dirty="0"/>
          </a:p>
        </p:txBody>
      </p:sp>
      <p:pic>
        <p:nvPicPr>
          <p:cNvPr id="4" name="Content Placeholder 6" descr="ACCESS_jpg.jpg"/>
          <p:cNvPicPr>
            <a:picLocks noChangeAspect="1"/>
          </p:cNvPicPr>
          <p:nvPr/>
        </p:nvPicPr>
        <p:blipFill>
          <a:blip r:embed="rId3" cstate="print"/>
          <a:stretch>
            <a:fillRect/>
          </a:stretch>
        </p:blipFill>
        <p:spPr>
          <a:xfrm>
            <a:off x="3363390" y="382656"/>
            <a:ext cx="4369104" cy="1348489"/>
          </a:xfrm>
          <a:prstGeom prst="rect">
            <a:avLst/>
          </a:prstGeom>
        </p:spPr>
      </p:pic>
    </p:spTree>
    <p:extLst>
      <p:ext uri="{BB962C8B-B14F-4D97-AF65-F5344CB8AC3E}">
        <p14:creationId xmlns:p14="http://schemas.microsoft.com/office/powerpoint/2010/main" val="24550039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 all LEAs have to start a virtual school? </a:t>
            </a:r>
            <a:r>
              <a:rPr lang="en-US" b="1" dirty="0" smtClean="0">
                <a:solidFill>
                  <a:schemeClr val="tx1">
                    <a:lumMod val="65000"/>
                    <a:lumOff val="35000"/>
                  </a:schemeClr>
                </a:solidFill>
                <a:effectLst>
                  <a:outerShdw blurRad="38100" dist="38100" dir="2700000" algn="tl">
                    <a:srgbClr val="000000">
                      <a:alpha val="43137"/>
                    </a:srgbClr>
                  </a:outerShdw>
                </a:effectLst>
              </a:rPr>
              <a:t>No</a:t>
            </a:r>
            <a:endParaRPr lang="en-US" b="1" dirty="0">
              <a:solidFill>
                <a:schemeClr val="tx1">
                  <a:lumMod val="65000"/>
                  <a:lumOff val="35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pPr marL="0" lvl="0" indent="0">
              <a:buNone/>
            </a:pPr>
            <a:r>
              <a:rPr lang="en-US" sz="3600" dirty="0" smtClean="0"/>
              <a:t>Before </a:t>
            </a:r>
            <a:r>
              <a:rPr lang="en-US" sz="3600" dirty="0"/>
              <a:t>the 2016-17 school year, each local board of education shall adopt a </a:t>
            </a:r>
            <a:r>
              <a:rPr lang="en-US" sz="3600" b="1" dirty="0"/>
              <a:t>policy</a:t>
            </a:r>
            <a:r>
              <a:rPr lang="en-US" sz="3600" dirty="0"/>
              <a:t> providing at a minimum, a </a:t>
            </a:r>
            <a:r>
              <a:rPr lang="en-US" sz="3600" b="1" dirty="0"/>
              <a:t>virtual education option </a:t>
            </a:r>
            <a:r>
              <a:rPr lang="en-US" sz="3600" dirty="0"/>
              <a:t>for eligible students in </a:t>
            </a:r>
            <a:r>
              <a:rPr lang="en-US" sz="3600" b="1" dirty="0"/>
              <a:t>Grades 9 - 12</a:t>
            </a:r>
            <a:r>
              <a:rPr lang="en-US" sz="3600" dirty="0"/>
              <a:t>.</a:t>
            </a:r>
            <a:endParaRPr lang="en-US" sz="3600" dirty="0" smtClean="0"/>
          </a:p>
          <a:p>
            <a:pPr lvl="0"/>
            <a:endParaRPr lang="en-US" dirty="0"/>
          </a:p>
        </p:txBody>
      </p:sp>
    </p:spTree>
    <p:extLst>
      <p:ext uri="{BB962C8B-B14F-4D97-AF65-F5344CB8AC3E}">
        <p14:creationId xmlns:p14="http://schemas.microsoft.com/office/powerpoint/2010/main" val="268518036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a:stretch>
            <a:fillRect/>
          </a:stretch>
        </p:blipFill>
        <p:spPr>
          <a:xfrm>
            <a:off x="1611984" y="145095"/>
            <a:ext cx="8911619" cy="6526496"/>
          </a:xfrm>
          <a:prstGeom prst="rect">
            <a:avLst/>
          </a:prstGeom>
        </p:spPr>
      </p:pic>
    </p:spTree>
    <p:extLst>
      <p:ext uri="{BB962C8B-B14F-4D97-AF65-F5344CB8AC3E}">
        <p14:creationId xmlns:p14="http://schemas.microsoft.com/office/powerpoint/2010/main" val="183597261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use ACCESS to meet your requirement for a Virtual Option?</a:t>
            </a:r>
            <a:endParaRPr lang="en-US" dirty="0"/>
          </a:p>
        </p:txBody>
      </p:sp>
      <p:sp>
        <p:nvSpPr>
          <p:cNvPr id="3" name="Content Placeholder 2"/>
          <p:cNvSpPr>
            <a:spLocks noGrp="1"/>
          </p:cNvSpPr>
          <p:nvPr>
            <p:ph idx="1"/>
          </p:nvPr>
        </p:nvSpPr>
        <p:spPr>
          <a:xfrm>
            <a:off x="1484310" y="1971675"/>
            <a:ext cx="10018713" cy="5057775"/>
          </a:xfrm>
        </p:spPr>
        <p:txBody>
          <a:bodyPr>
            <a:normAutofit/>
          </a:bodyPr>
          <a:lstStyle/>
          <a:p>
            <a:r>
              <a:rPr lang="en-US" sz="3600" dirty="0" smtClean="0"/>
              <a:t>Alabama Teacher Certification</a:t>
            </a:r>
          </a:p>
          <a:p>
            <a:r>
              <a:rPr lang="en-US" sz="3600" dirty="0" smtClean="0"/>
              <a:t>Quality Content – </a:t>
            </a:r>
            <a:r>
              <a:rPr lang="en-US" sz="3200" dirty="0" smtClean="0">
                <a:latin typeface="Century Gothic" pitchFamily="34" charset="0"/>
              </a:rPr>
              <a:t>aligned/reviewed </a:t>
            </a:r>
            <a:r>
              <a:rPr lang="en-US" sz="3200" dirty="0">
                <a:latin typeface="Century Gothic" pitchFamily="34" charset="0"/>
              </a:rPr>
              <a:t>by Alabama HQ </a:t>
            </a:r>
            <a:r>
              <a:rPr lang="en-US" sz="3200" dirty="0" smtClean="0">
                <a:latin typeface="Century Gothic" pitchFamily="34" charset="0"/>
              </a:rPr>
              <a:t>teachers, follow A</a:t>
            </a:r>
            <a:r>
              <a:rPr lang="en-US" sz="3200" dirty="0" smtClean="0"/>
              <a:t>labama Courses of Study, and NCAA Approved </a:t>
            </a:r>
            <a:r>
              <a:rPr lang="en-US" sz="2800" dirty="0" smtClean="0"/>
              <a:t>(except </a:t>
            </a:r>
            <a:r>
              <a:rPr lang="en-US" dirty="0" smtClean="0">
                <a:latin typeface="Century Gothic" pitchFamily="34" charset="0"/>
              </a:rPr>
              <a:t>Credit Recovery/Advancement</a:t>
            </a:r>
            <a:r>
              <a:rPr lang="en-US" sz="2800" dirty="0" smtClean="0">
                <a:latin typeface="Century Gothic" pitchFamily="34" charset="0"/>
              </a:rPr>
              <a:t>)</a:t>
            </a:r>
            <a:endParaRPr lang="en-US" sz="3600" dirty="0" smtClean="0"/>
          </a:p>
          <a:p>
            <a:r>
              <a:rPr lang="en-US" sz="3600" dirty="0" smtClean="0"/>
              <a:t>Free to LEAs and Schools – funded as a line item in the ETF budget</a:t>
            </a:r>
            <a:endParaRPr lang="en-US" sz="3600" dirty="0"/>
          </a:p>
        </p:txBody>
      </p:sp>
    </p:spTree>
    <p:extLst>
      <p:ext uri="{BB962C8B-B14F-4D97-AF65-F5344CB8AC3E}">
        <p14:creationId xmlns:p14="http://schemas.microsoft.com/office/powerpoint/2010/main" val="378552448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 – Teacher Certification </a:t>
            </a:r>
            <a:endParaRPr lang="en-US" dirty="0"/>
          </a:p>
        </p:txBody>
      </p:sp>
      <p:sp>
        <p:nvSpPr>
          <p:cNvPr id="3" name="Content Placeholder 2"/>
          <p:cNvSpPr>
            <a:spLocks noGrp="1"/>
          </p:cNvSpPr>
          <p:nvPr>
            <p:ph idx="1"/>
          </p:nvPr>
        </p:nvSpPr>
        <p:spPr>
          <a:xfrm>
            <a:off x="1377985" y="2177901"/>
            <a:ext cx="10018713" cy="3124201"/>
          </a:xfrm>
        </p:spPr>
        <p:txBody>
          <a:bodyPr/>
          <a:lstStyle/>
          <a:p>
            <a:pPr lvl="0"/>
            <a:r>
              <a:rPr lang="en-US" dirty="0"/>
              <a:t>When using </a:t>
            </a:r>
            <a:r>
              <a:rPr lang="en-US" dirty="0" smtClean="0"/>
              <a:t>ACCESS, </a:t>
            </a:r>
            <a:r>
              <a:rPr lang="en-US" dirty="0"/>
              <a:t>is the facilitator required to be certified?  No, when using ACCESS, the </a:t>
            </a:r>
            <a:r>
              <a:rPr lang="en-US" b="1" dirty="0"/>
              <a:t>ACCESS Support Centers have taken the responsibility of ensuring that all online teachers are </a:t>
            </a:r>
            <a:r>
              <a:rPr lang="en-US" b="1" dirty="0" smtClean="0"/>
              <a:t>Alabama Certified in </a:t>
            </a:r>
            <a:r>
              <a:rPr lang="en-US" b="1" dirty="0"/>
              <a:t>the subject </a:t>
            </a:r>
            <a:r>
              <a:rPr lang="en-US" b="1" dirty="0" smtClean="0"/>
              <a:t>area, </a:t>
            </a:r>
            <a:r>
              <a:rPr lang="en-US" b="1" dirty="0"/>
              <a:t>and are finger-printed and background checked</a:t>
            </a:r>
            <a:r>
              <a:rPr lang="en-US" dirty="0"/>
              <a:t>. The facilitator is not required to be certified.</a:t>
            </a:r>
            <a:endParaRPr lang="en-US" dirty="0" smtClean="0"/>
          </a:p>
          <a:p>
            <a:pPr lvl="0"/>
            <a:r>
              <a:rPr lang="en-US" dirty="0" smtClean="0"/>
              <a:t>When using ACCESS, is the facilitator required to be finger-printed and background checked?  Yes, as an employee of the LEA.  </a:t>
            </a:r>
            <a:endParaRPr lang="en-US" dirty="0"/>
          </a:p>
        </p:txBody>
      </p:sp>
    </p:spTree>
    <p:extLst>
      <p:ext uri="{BB962C8B-B14F-4D97-AF65-F5344CB8AC3E}">
        <p14:creationId xmlns:p14="http://schemas.microsoft.com/office/powerpoint/2010/main" val="244241817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3737" y="0"/>
            <a:ext cx="10018713" cy="1752599"/>
          </a:xfrm>
        </p:spPr>
        <p:txBody>
          <a:bodyPr/>
          <a:lstStyle/>
          <a:p>
            <a:pPr algn="l"/>
            <a:r>
              <a:rPr lang="en-US" b="1" dirty="0" smtClean="0">
                <a:solidFill>
                  <a:schemeClr val="tx1"/>
                </a:solidFill>
                <a:latin typeface="Century Gothic" pitchFamily="34" charset="0"/>
              </a:rPr>
              <a:t>NCAA Approval</a:t>
            </a:r>
            <a:endParaRPr lang="en-US" b="1" dirty="0">
              <a:solidFill>
                <a:schemeClr val="tx1"/>
              </a:solidFill>
              <a:latin typeface="Century Gothic" pitchFamily="34" charset="0"/>
            </a:endParaRPr>
          </a:p>
        </p:txBody>
      </p:sp>
      <p:sp>
        <p:nvSpPr>
          <p:cNvPr id="3" name="Content Placeholder 2"/>
          <p:cNvSpPr>
            <a:spLocks noGrp="1"/>
          </p:cNvSpPr>
          <p:nvPr>
            <p:ph idx="1"/>
          </p:nvPr>
        </p:nvSpPr>
        <p:spPr>
          <a:xfrm>
            <a:off x="1299882" y="1666816"/>
            <a:ext cx="10076330" cy="4823631"/>
          </a:xfrm>
        </p:spPr>
        <p:txBody>
          <a:bodyPr>
            <a:normAutofit/>
          </a:bodyPr>
          <a:lstStyle/>
          <a:p>
            <a:r>
              <a:rPr lang="en-US" dirty="0" smtClean="0">
                <a:latin typeface="Century Gothic" pitchFamily="34" charset="0"/>
              </a:rPr>
              <a:t>Courses taught by Regular ACCESS approach/ACCESS Teachers</a:t>
            </a:r>
          </a:p>
          <a:p>
            <a:r>
              <a:rPr lang="en-US" dirty="0" smtClean="0">
                <a:latin typeface="Century Gothic" pitchFamily="34" charset="0"/>
              </a:rPr>
              <a:t>Non-traditional</a:t>
            </a:r>
          </a:p>
          <a:p>
            <a:r>
              <a:rPr lang="en-US" dirty="0" smtClean="0">
                <a:latin typeface="Century Gothic" pitchFamily="34" charset="0"/>
              </a:rPr>
              <a:t>Fifty courses</a:t>
            </a:r>
          </a:p>
          <a:p>
            <a:r>
              <a:rPr lang="en-US" dirty="0" smtClean="0">
                <a:latin typeface="Century Gothic" pitchFamily="34" charset="0"/>
              </a:rPr>
              <a:t>NCAA Website listings (Do not include on the school’s course list)</a:t>
            </a:r>
          </a:p>
          <a:p>
            <a:r>
              <a:rPr lang="en-US" dirty="0" smtClean="0">
                <a:latin typeface="Century Gothic" pitchFamily="34" charset="0"/>
              </a:rPr>
              <a:t>Directions found on ACCESS Website: </a:t>
            </a:r>
            <a:r>
              <a:rPr lang="en-US" dirty="0" smtClean="0">
                <a:latin typeface="Century Gothic" pitchFamily="34" charset="0"/>
                <a:hlinkClick r:id="rId3"/>
              </a:rPr>
              <a:t>http://accessdl.state.al.us/</a:t>
            </a:r>
            <a:endParaRPr lang="en-US" dirty="0" smtClean="0">
              <a:latin typeface="Century Gothic" pitchFamily="34" charset="0"/>
            </a:endParaRPr>
          </a:p>
          <a:p>
            <a:r>
              <a:rPr lang="en-US" dirty="0" smtClean="0">
                <a:latin typeface="Century Gothic" pitchFamily="34" charset="0"/>
              </a:rPr>
              <a:t>Credit Recovery/Advancement courses </a:t>
            </a:r>
            <a:r>
              <a:rPr lang="en-US" u="sng" dirty="0" smtClean="0">
                <a:solidFill>
                  <a:srgbClr val="FF0000"/>
                </a:solidFill>
                <a:latin typeface="Century Gothic" pitchFamily="34" charset="0"/>
              </a:rPr>
              <a:t>NOT</a:t>
            </a:r>
            <a:r>
              <a:rPr lang="en-US" dirty="0" smtClean="0">
                <a:latin typeface="Century Gothic" pitchFamily="34" charset="0"/>
              </a:rPr>
              <a:t> accepted </a:t>
            </a:r>
          </a:p>
          <a:p>
            <a:r>
              <a:rPr lang="en-US" dirty="0" smtClean="0">
                <a:latin typeface="Century Gothic" pitchFamily="34" charset="0"/>
              </a:rPr>
              <a:t>Franchise Model – Courses fall under local schools’ lists and not ACCESS.</a:t>
            </a:r>
          </a:p>
          <a:p>
            <a:endParaRPr lang="en-US" dirty="0"/>
          </a:p>
        </p:txBody>
      </p:sp>
    </p:spTree>
    <p:extLst>
      <p:ext uri="{BB962C8B-B14F-4D97-AF65-F5344CB8AC3E}">
        <p14:creationId xmlns:p14="http://schemas.microsoft.com/office/powerpoint/2010/main" val="57058901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14525" y="0"/>
            <a:ext cx="9041743" cy="6108569"/>
          </a:xfrm>
        </p:spPr>
        <p:txBody>
          <a:bodyPr/>
          <a:lstStyle/>
          <a:p>
            <a:pPr marL="0" indent="0">
              <a:buNone/>
            </a:pPr>
            <a:r>
              <a:rPr lang="en-US" sz="2800" b="1" dirty="0" smtClean="0"/>
              <a:t>Section 3 of the ACT states that the State Department of Education shall provide a repository of quality content and curriculum for local boards of education providing virtual education.</a:t>
            </a:r>
          </a:p>
          <a:p>
            <a:pPr marL="0" indent="0">
              <a:buNone/>
            </a:pPr>
            <a:endParaRPr lang="en-US" dirty="0" smtClean="0"/>
          </a:p>
          <a:p>
            <a:pPr marL="0" indent="0">
              <a:buNone/>
            </a:pPr>
            <a:r>
              <a:rPr lang="en-US" dirty="0" smtClean="0"/>
              <a:t>Currently Provided:</a:t>
            </a:r>
            <a:endParaRPr lang="en-US" dirty="0"/>
          </a:p>
          <a:p>
            <a:r>
              <a:rPr lang="en-US" dirty="0" smtClean="0"/>
              <a:t>The Alabama Connecting Classrooms, Educators, and Students Statewide (ACCESS)  Program</a:t>
            </a:r>
          </a:p>
          <a:p>
            <a:r>
              <a:rPr lang="en-US" dirty="0" smtClean="0"/>
              <a:t>The Franchise Model</a:t>
            </a:r>
            <a:endParaRPr lang="en-US" dirty="0"/>
          </a:p>
        </p:txBody>
      </p:sp>
    </p:spTree>
    <p:extLst>
      <p:ext uri="{BB962C8B-B14F-4D97-AF65-F5344CB8AC3E}">
        <p14:creationId xmlns:p14="http://schemas.microsoft.com/office/powerpoint/2010/main" val="158698463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smtClean="0">
                <a:solidFill>
                  <a:schemeClr val="tx1"/>
                </a:solidFill>
                <a:latin typeface="Century Gothic" pitchFamily="34" charset="0"/>
              </a:rPr>
              <a:t>The ACCESS Franchise Model</a:t>
            </a:r>
            <a:endParaRPr lang="en-US" sz="3600" b="1" dirty="0">
              <a:solidFill>
                <a:schemeClr val="tx1"/>
              </a:solidFill>
              <a:latin typeface="Century Gothic" pitchFamily="34" charset="0"/>
            </a:endParaRPr>
          </a:p>
        </p:txBody>
      </p:sp>
      <p:sp>
        <p:nvSpPr>
          <p:cNvPr id="3" name="Content Placeholder 2"/>
          <p:cNvSpPr>
            <a:spLocks noGrp="1"/>
          </p:cNvSpPr>
          <p:nvPr>
            <p:ph idx="1"/>
          </p:nvPr>
        </p:nvSpPr>
        <p:spPr>
          <a:xfrm>
            <a:off x="1484310" y="2149311"/>
            <a:ext cx="10018713" cy="4534293"/>
          </a:xfrm>
        </p:spPr>
        <p:txBody>
          <a:bodyPr>
            <a:normAutofit fontScale="62500" lnSpcReduction="20000"/>
          </a:bodyPr>
          <a:lstStyle/>
          <a:p>
            <a:endParaRPr lang="en-US" dirty="0" smtClean="0">
              <a:latin typeface="Century Gothic" pitchFamily="34" charset="0"/>
            </a:endParaRPr>
          </a:p>
          <a:p>
            <a:r>
              <a:rPr lang="en-US" sz="2900" dirty="0" smtClean="0">
                <a:latin typeface="Century Gothic" pitchFamily="34" charset="0"/>
              </a:rPr>
              <a:t>Content from ACCESS courses</a:t>
            </a:r>
          </a:p>
          <a:p>
            <a:r>
              <a:rPr lang="en-US" sz="2900" dirty="0" smtClean="0">
                <a:latin typeface="Century Gothic" pitchFamily="34" charset="0"/>
              </a:rPr>
              <a:t>Alabama COS standards covered – aligned/reviewed by Alabama HQ teachers</a:t>
            </a:r>
          </a:p>
          <a:p>
            <a:r>
              <a:rPr lang="en-US" sz="2900" dirty="0" smtClean="0">
                <a:latin typeface="Century Gothic" pitchFamily="34" charset="0"/>
              </a:rPr>
              <a:t>Moodle used as the LMS</a:t>
            </a:r>
          </a:p>
          <a:p>
            <a:r>
              <a:rPr lang="en-US" sz="2900" dirty="0" smtClean="0">
                <a:latin typeface="Century Gothic" pitchFamily="34" charset="0"/>
              </a:rPr>
              <a:t>Courses are taught by local teachers</a:t>
            </a:r>
          </a:p>
          <a:p>
            <a:r>
              <a:rPr lang="en-US" sz="2900" dirty="0" smtClean="0">
                <a:latin typeface="Century Gothic" pitchFamily="34" charset="0"/>
              </a:rPr>
              <a:t>Pilot - Fall of 2011, 2012</a:t>
            </a:r>
          </a:p>
          <a:p>
            <a:r>
              <a:rPr lang="en-US" sz="2900" dirty="0" smtClean="0">
                <a:latin typeface="Century Gothic" pitchFamily="34" charset="0"/>
              </a:rPr>
              <a:t>System Pilot – Fall of 2013</a:t>
            </a:r>
          </a:p>
          <a:p>
            <a:r>
              <a:rPr lang="en-US" sz="2900" dirty="0" smtClean="0">
                <a:latin typeface="Century Gothic" pitchFamily="34" charset="0"/>
              </a:rPr>
              <a:t>Open to all – Fall of 2014</a:t>
            </a:r>
          </a:p>
          <a:p>
            <a:pPr marL="0" indent="0">
              <a:buNone/>
            </a:pPr>
            <a:endParaRPr lang="en-US" sz="2600" dirty="0" smtClean="0">
              <a:latin typeface="Century Gothic" pitchFamily="34" charset="0"/>
            </a:endParaRPr>
          </a:p>
          <a:p>
            <a:pPr marL="0" indent="0">
              <a:buNone/>
            </a:pPr>
            <a:r>
              <a:rPr lang="en-US" sz="3400" b="1" i="1" dirty="0" smtClean="0">
                <a:latin typeface="Times New Roman" panose="02020603050405020304" pitchFamily="18" charset="0"/>
                <a:cs typeface="Times New Roman" panose="02020603050405020304" pitchFamily="18" charset="0"/>
              </a:rPr>
              <a:t>Blount County, Boaz City, Chilton County, Dothan City, Florence City, Hoover City, Huntsville City, Lauderdale County, Lawrence County, Montgomery County, Muscle Shoals City, Roanoke City, Sheffield City, Talladega County</a:t>
            </a:r>
          </a:p>
          <a:p>
            <a:pPr marL="0" indent="0">
              <a:buNone/>
            </a:pPr>
            <a:endParaRPr lang="en-US" sz="2600" dirty="0" smtClean="0">
              <a:latin typeface="Century Gothic" pitchFamily="34" charset="0"/>
            </a:endParaRPr>
          </a:p>
          <a:p>
            <a:pPr marL="0" indent="0">
              <a:buNone/>
            </a:pPr>
            <a:endParaRPr lang="en-US" dirty="0" smtClean="0">
              <a:latin typeface="Century Gothic" pitchFamily="34" charset="0"/>
            </a:endParaRPr>
          </a:p>
          <a:p>
            <a:endParaRPr lang="en-US" dirty="0"/>
          </a:p>
        </p:txBody>
      </p:sp>
    </p:spTree>
    <p:extLst>
      <p:ext uri="{BB962C8B-B14F-4D97-AF65-F5344CB8AC3E}">
        <p14:creationId xmlns:p14="http://schemas.microsoft.com/office/powerpoint/2010/main" val="350634902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1"/>
            <a:ext cx="12192000" cy="6858001"/>
          </a:xfrm>
          <a:prstGeom prst="rect">
            <a:avLst/>
          </a:prstGeom>
        </p:spPr>
      </p:pic>
    </p:spTree>
    <p:extLst>
      <p:ext uri="{BB962C8B-B14F-4D97-AF65-F5344CB8AC3E}">
        <p14:creationId xmlns:p14="http://schemas.microsoft.com/office/powerpoint/2010/main" val="94978785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Content Placeholder 6" descr="ACCESS_jpg.jpg"/>
          <p:cNvPicPr>
            <a:picLocks noGrp="1" noChangeAspect="1"/>
          </p:cNvPicPr>
          <p:nvPr>
            <p:ph sz="half" idx="1"/>
          </p:nvPr>
        </p:nvPicPr>
        <p:blipFill>
          <a:blip r:embed="rId3" cstate="print"/>
          <a:stretch>
            <a:fillRect/>
          </a:stretch>
        </p:blipFill>
        <p:spPr>
          <a:xfrm>
            <a:off x="3561907" y="4419600"/>
            <a:ext cx="4419600" cy="1571625"/>
          </a:xfrm>
        </p:spPr>
      </p:pic>
      <p:sp>
        <p:nvSpPr>
          <p:cNvPr id="4" name="Content Placeholder 3"/>
          <p:cNvSpPr>
            <a:spLocks noGrp="1"/>
          </p:cNvSpPr>
          <p:nvPr>
            <p:ph sz="half" idx="2"/>
          </p:nvPr>
        </p:nvSpPr>
        <p:spPr>
          <a:xfrm>
            <a:off x="3886200" y="2819400"/>
            <a:ext cx="4038600" cy="1600200"/>
          </a:xfrm>
        </p:spPr>
        <p:txBody>
          <a:bodyPr/>
          <a:lstStyle/>
          <a:p>
            <a:pPr algn="ctr">
              <a:buNone/>
            </a:pPr>
            <a:r>
              <a:rPr lang="en-US" b="1" dirty="0" smtClean="0">
                <a:latin typeface="Century Gothic" pitchFamily="34" charset="0"/>
              </a:rPr>
              <a:t>Larry Raines</a:t>
            </a:r>
          </a:p>
          <a:p>
            <a:pPr algn="ctr">
              <a:buNone/>
            </a:pPr>
            <a:r>
              <a:rPr lang="en-US" dirty="0" smtClean="0">
                <a:latin typeface="Century Gothic" pitchFamily="34" charset="0"/>
                <a:hlinkClick r:id="rId4"/>
              </a:rPr>
              <a:t>lraines@alsde.edu</a:t>
            </a:r>
            <a:endParaRPr lang="en-US" dirty="0" smtClean="0">
              <a:latin typeface="Century Gothic" pitchFamily="34" charset="0"/>
            </a:endParaRPr>
          </a:p>
          <a:p>
            <a:pPr algn="ctr">
              <a:buNone/>
            </a:pPr>
            <a:r>
              <a:rPr lang="en-US" dirty="0" smtClean="0">
                <a:latin typeface="Century Gothic" pitchFamily="34" charset="0"/>
              </a:rPr>
              <a:t>(334)242-9594</a:t>
            </a:r>
            <a:endParaRPr lang="en-US" dirty="0">
              <a:latin typeface="Century Gothic" pitchFamily="34" charset="0"/>
            </a:endParaRPr>
          </a:p>
        </p:txBody>
      </p:sp>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70718" y="152401"/>
            <a:ext cx="2844483" cy="2752725"/>
          </a:xfrm>
          <a:prstGeom prst="rect">
            <a:avLst/>
          </a:prstGeom>
        </p:spPr>
      </p:pic>
    </p:spTree>
    <p:extLst>
      <p:ext uri="{BB962C8B-B14F-4D97-AF65-F5344CB8AC3E}">
        <p14:creationId xmlns:p14="http://schemas.microsoft.com/office/powerpoint/2010/main" val="161958359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a:t>
            </a:r>
            <a:endParaRPr lang="en-US" dirty="0"/>
          </a:p>
        </p:txBody>
      </p:sp>
      <p:sp>
        <p:nvSpPr>
          <p:cNvPr id="3" name="Content Placeholder 2"/>
          <p:cNvSpPr>
            <a:spLocks noGrp="1"/>
          </p:cNvSpPr>
          <p:nvPr>
            <p:ph idx="1"/>
          </p:nvPr>
        </p:nvSpPr>
        <p:spPr/>
        <p:txBody>
          <a:bodyPr>
            <a:noAutofit/>
          </a:bodyPr>
          <a:lstStyle/>
          <a:p>
            <a:pPr lvl="1"/>
            <a:r>
              <a:rPr lang="en-US" sz="3600" dirty="0" smtClean="0"/>
              <a:t>The most critical aspect to plan!</a:t>
            </a:r>
          </a:p>
          <a:p>
            <a:pPr lvl="1"/>
            <a:r>
              <a:rPr lang="en-US" sz="3600" dirty="0" smtClean="0"/>
              <a:t>Talk to ACCESS staff at the SDE</a:t>
            </a:r>
          </a:p>
          <a:p>
            <a:pPr lvl="1"/>
            <a:r>
              <a:rPr lang="en-US" sz="3600" dirty="0" smtClean="0"/>
              <a:t>Talk to ACCESS Support Center</a:t>
            </a:r>
          </a:p>
          <a:p>
            <a:pPr lvl="1"/>
            <a:r>
              <a:rPr lang="en-US" sz="3600" dirty="0" smtClean="0"/>
              <a:t>Talk to Mobile or Baldwin County and others</a:t>
            </a:r>
            <a:endParaRPr lang="en-US" sz="3600" dirty="0"/>
          </a:p>
        </p:txBody>
      </p:sp>
    </p:spTree>
    <p:extLst>
      <p:ext uri="{BB962C8B-B14F-4D97-AF65-F5344CB8AC3E}">
        <p14:creationId xmlns:p14="http://schemas.microsoft.com/office/powerpoint/2010/main" val="39281975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Please type your questions in the Chat Box.</a:t>
            </a:r>
          </a:p>
          <a:p>
            <a:endParaRPr lang="en-US" dirty="0"/>
          </a:p>
          <a:p>
            <a:pPr marL="0" indent="0">
              <a:buNone/>
            </a:pPr>
            <a:r>
              <a:rPr lang="en-US" dirty="0" smtClean="0"/>
              <a:t>Melinda Maddox, </a:t>
            </a:r>
            <a:r>
              <a:rPr lang="en-US" dirty="0" err="1" smtClean="0"/>
              <a:t>Ed.D</a:t>
            </a:r>
            <a:r>
              <a:rPr lang="en-US" dirty="0" smtClean="0"/>
              <a:t>.</a:t>
            </a:r>
            <a:endParaRPr lang="en-US" dirty="0"/>
          </a:p>
          <a:p>
            <a:pPr marL="0" indent="0">
              <a:buNone/>
            </a:pPr>
            <a:r>
              <a:rPr lang="en-US" dirty="0" smtClean="0"/>
              <a:t>Deputy State Superintendent of Education</a:t>
            </a:r>
            <a:endParaRPr lang="en-US" dirty="0"/>
          </a:p>
          <a:p>
            <a:pPr marL="0" indent="0">
              <a:buNone/>
            </a:pPr>
            <a:r>
              <a:rPr lang="en-US" dirty="0" smtClean="0"/>
              <a:t>Office of Technology and Data</a:t>
            </a:r>
          </a:p>
          <a:p>
            <a:pPr marL="0" indent="0">
              <a:buNone/>
            </a:pPr>
            <a:r>
              <a:rPr lang="en-US" dirty="0" smtClean="0">
                <a:hlinkClick r:id="rId3"/>
              </a:rPr>
              <a:t>mmaddox@alsde.edu</a:t>
            </a:r>
            <a:endParaRPr lang="en-US" dirty="0" smtClean="0"/>
          </a:p>
          <a:p>
            <a:pPr marL="0" indent="0">
              <a:buNone/>
            </a:pPr>
            <a:r>
              <a:rPr lang="en-US" dirty="0" smtClean="0"/>
              <a:t>334-242-9716</a:t>
            </a:r>
          </a:p>
        </p:txBody>
      </p:sp>
    </p:spTree>
    <p:extLst>
      <p:ext uri="{BB962C8B-B14F-4D97-AF65-F5344CB8AC3E}">
        <p14:creationId xmlns:p14="http://schemas.microsoft.com/office/powerpoint/2010/main" val="17584594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Policy</a:t>
            </a:r>
            <a:endParaRPr lang="en-US" dirty="0"/>
          </a:p>
        </p:txBody>
      </p:sp>
      <p:sp>
        <p:nvSpPr>
          <p:cNvPr id="3" name="Content Placeholder 2"/>
          <p:cNvSpPr>
            <a:spLocks noGrp="1"/>
          </p:cNvSpPr>
          <p:nvPr>
            <p:ph idx="1"/>
          </p:nvPr>
        </p:nvSpPr>
        <p:spPr/>
        <p:txBody>
          <a:bodyPr/>
          <a:lstStyle/>
          <a:p>
            <a:pPr marL="0" lvl="0" indent="0">
              <a:buNone/>
            </a:pPr>
            <a:r>
              <a:rPr lang="en-US" sz="3600" dirty="0"/>
              <a:t>Do all LEAs have to have a policy addressing a virtual program option? </a:t>
            </a:r>
            <a:r>
              <a:rPr lang="en-US" sz="3600" b="1" dirty="0"/>
              <a:t>Yes</a:t>
            </a:r>
            <a:r>
              <a:rPr lang="en-US" sz="3600" dirty="0"/>
              <a:t>, to allow a virtual education option for eligible students in Grades 9 - 12.  The policy must be in place before the </a:t>
            </a:r>
            <a:r>
              <a:rPr lang="en-US" sz="3600" b="1" dirty="0"/>
              <a:t>2016-17</a:t>
            </a:r>
            <a:r>
              <a:rPr lang="en-US" sz="3600" dirty="0"/>
              <a:t> school year.</a:t>
            </a:r>
          </a:p>
          <a:p>
            <a:endParaRPr lang="en-US" dirty="0"/>
          </a:p>
        </p:txBody>
      </p:sp>
    </p:spTree>
    <p:extLst>
      <p:ext uri="{BB962C8B-B14F-4D97-AF65-F5344CB8AC3E}">
        <p14:creationId xmlns:p14="http://schemas.microsoft.com/office/powerpoint/2010/main" val="20659221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Law - Policy shall govern the virtual school program</a:t>
            </a:r>
            <a:endParaRPr lang="en-US" dirty="0"/>
          </a:p>
        </p:txBody>
      </p:sp>
      <p:sp>
        <p:nvSpPr>
          <p:cNvPr id="3" name="Content Placeholder 2"/>
          <p:cNvSpPr>
            <a:spLocks noGrp="1"/>
          </p:cNvSpPr>
          <p:nvPr>
            <p:ph idx="1"/>
          </p:nvPr>
        </p:nvSpPr>
        <p:spPr>
          <a:xfrm>
            <a:off x="1484310" y="2666999"/>
            <a:ext cx="10018713" cy="3662364"/>
          </a:xfrm>
        </p:spPr>
        <p:txBody>
          <a:bodyPr>
            <a:normAutofit fontScale="92500" lnSpcReduction="20000"/>
          </a:bodyPr>
          <a:lstStyle/>
          <a:p>
            <a:pPr lvl="1"/>
            <a:r>
              <a:rPr lang="en-US" sz="3900" dirty="0" smtClean="0"/>
              <a:t>Scope </a:t>
            </a:r>
            <a:r>
              <a:rPr lang="en-US" sz="3900" dirty="0"/>
              <a:t>and delivery of virtual options</a:t>
            </a:r>
          </a:p>
          <a:p>
            <a:pPr lvl="1"/>
            <a:r>
              <a:rPr lang="en-US" sz="3900" dirty="0"/>
              <a:t>Student eligibility criteria for initial and continuing participation</a:t>
            </a:r>
          </a:p>
          <a:p>
            <a:pPr lvl="1"/>
            <a:r>
              <a:rPr lang="en-US" sz="3900" dirty="0"/>
              <a:t>Specific requirements for monitoring performance and testing protocol </a:t>
            </a:r>
          </a:p>
          <a:p>
            <a:pPr lvl="1"/>
            <a:r>
              <a:rPr lang="en-US" sz="3900" dirty="0"/>
              <a:t>Attendance requirements, if any</a:t>
            </a:r>
          </a:p>
          <a:p>
            <a:endParaRPr lang="en-US" dirty="0"/>
          </a:p>
        </p:txBody>
      </p:sp>
    </p:spTree>
    <p:extLst>
      <p:ext uri="{BB962C8B-B14F-4D97-AF65-F5344CB8AC3E}">
        <p14:creationId xmlns:p14="http://schemas.microsoft.com/office/powerpoint/2010/main" val="4266377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 – Local School System Enrollment</a:t>
            </a:r>
            <a:endParaRPr lang="en-US" dirty="0"/>
          </a:p>
        </p:txBody>
      </p:sp>
      <p:sp>
        <p:nvSpPr>
          <p:cNvPr id="3" name="Content Placeholder 2"/>
          <p:cNvSpPr>
            <a:spLocks noGrp="1"/>
          </p:cNvSpPr>
          <p:nvPr>
            <p:ph idx="1"/>
          </p:nvPr>
        </p:nvSpPr>
        <p:spPr>
          <a:xfrm>
            <a:off x="1484311" y="1911927"/>
            <a:ext cx="10018713" cy="4946073"/>
          </a:xfrm>
        </p:spPr>
        <p:txBody>
          <a:bodyPr>
            <a:noAutofit/>
          </a:bodyPr>
          <a:lstStyle/>
          <a:p>
            <a:pPr lvl="0"/>
            <a:r>
              <a:rPr lang="en-US" sz="3600" dirty="0"/>
              <a:t>Students enrolled in </a:t>
            </a:r>
            <a:r>
              <a:rPr lang="en-US" sz="3600" dirty="0" smtClean="0"/>
              <a:t>the full </a:t>
            </a:r>
            <a:r>
              <a:rPr lang="en-US" sz="3600" dirty="0"/>
              <a:t>time virtual </a:t>
            </a:r>
            <a:r>
              <a:rPr lang="en-US" sz="3600" dirty="0" smtClean="0"/>
              <a:t>program </a:t>
            </a:r>
            <a:r>
              <a:rPr lang="en-US" sz="3600" dirty="0"/>
              <a:t>must participate in </a:t>
            </a:r>
            <a:r>
              <a:rPr lang="en-US" sz="3600" b="1" dirty="0"/>
              <a:t>state testing</a:t>
            </a:r>
          </a:p>
          <a:p>
            <a:pPr lvl="0"/>
            <a:r>
              <a:rPr lang="en-US" sz="3600" dirty="0"/>
              <a:t>Students enrolled in </a:t>
            </a:r>
            <a:r>
              <a:rPr lang="en-US" sz="3600" dirty="0" smtClean="0"/>
              <a:t>the full </a:t>
            </a:r>
            <a:r>
              <a:rPr lang="en-US" sz="3600" dirty="0"/>
              <a:t>time virtual </a:t>
            </a:r>
            <a:r>
              <a:rPr lang="en-US" sz="3600" dirty="0" smtClean="0"/>
              <a:t>program </a:t>
            </a:r>
            <a:r>
              <a:rPr lang="en-US" sz="3600" dirty="0"/>
              <a:t>must participate in </a:t>
            </a:r>
            <a:r>
              <a:rPr lang="en-US" sz="3600" b="1" dirty="0"/>
              <a:t>accountability requirements </a:t>
            </a:r>
            <a:r>
              <a:rPr lang="en-US" sz="3600" dirty="0"/>
              <a:t>through the local school system</a:t>
            </a:r>
          </a:p>
          <a:p>
            <a:pPr lvl="0"/>
            <a:r>
              <a:rPr lang="en-US" sz="3600" dirty="0" smtClean="0"/>
              <a:t>Students enrolled in the full time virtual program receive </a:t>
            </a:r>
            <a:r>
              <a:rPr lang="en-US" sz="3600" dirty="0"/>
              <a:t>a diploma from the local school system</a:t>
            </a:r>
          </a:p>
          <a:p>
            <a:endParaRPr lang="en-US" sz="3600" dirty="0"/>
          </a:p>
        </p:txBody>
      </p:sp>
    </p:spTree>
    <p:extLst>
      <p:ext uri="{BB962C8B-B14F-4D97-AF65-F5344CB8AC3E}">
        <p14:creationId xmlns:p14="http://schemas.microsoft.com/office/powerpoint/2010/main" val="42943959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 – Local Schools Enrollment</a:t>
            </a:r>
            <a:endParaRPr lang="en-US" dirty="0"/>
          </a:p>
        </p:txBody>
      </p:sp>
      <p:sp>
        <p:nvSpPr>
          <p:cNvPr id="3" name="Content Placeholder 2"/>
          <p:cNvSpPr>
            <a:spLocks noGrp="1"/>
          </p:cNvSpPr>
          <p:nvPr>
            <p:ph idx="1"/>
          </p:nvPr>
        </p:nvSpPr>
        <p:spPr/>
        <p:txBody>
          <a:bodyPr>
            <a:normAutofit/>
          </a:bodyPr>
          <a:lstStyle/>
          <a:p>
            <a:pPr lvl="0"/>
            <a:r>
              <a:rPr lang="en-US" sz="3600" dirty="0"/>
              <a:t>Full time students enrolled in </a:t>
            </a:r>
            <a:r>
              <a:rPr lang="en-US" sz="3600" dirty="0" smtClean="0"/>
              <a:t>the </a:t>
            </a:r>
            <a:r>
              <a:rPr lang="en-US" sz="3600" dirty="0"/>
              <a:t>virtual program shall be counted in the ADM of the local school</a:t>
            </a:r>
          </a:p>
          <a:p>
            <a:pPr lvl="0"/>
            <a:r>
              <a:rPr lang="en-US" sz="3600" dirty="0"/>
              <a:t>Full time students enrolled in a virtual program in their attendance zone can participate in extracurricular activities of the local </a:t>
            </a:r>
            <a:r>
              <a:rPr lang="en-US" sz="3600" dirty="0" smtClean="0"/>
              <a:t>school</a:t>
            </a:r>
            <a:endParaRPr lang="en-US" sz="3600" dirty="0"/>
          </a:p>
          <a:p>
            <a:pPr marL="0" indent="0">
              <a:buNone/>
            </a:pPr>
            <a:endParaRPr lang="en-US" sz="3600" dirty="0"/>
          </a:p>
        </p:txBody>
      </p:sp>
    </p:spTree>
    <p:extLst>
      <p:ext uri="{BB962C8B-B14F-4D97-AF65-F5344CB8AC3E}">
        <p14:creationId xmlns:p14="http://schemas.microsoft.com/office/powerpoint/2010/main" val="39751334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Options</a:t>
            </a:r>
            <a:endParaRPr lang="en-US" dirty="0"/>
          </a:p>
        </p:txBody>
      </p:sp>
      <p:sp>
        <p:nvSpPr>
          <p:cNvPr id="3" name="Content Placeholder 2"/>
          <p:cNvSpPr>
            <a:spLocks noGrp="1"/>
          </p:cNvSpPr>
          <p:nvPr>
            <p:ph idx="1"/>
          </p:nvPr>
        </p:nvSpPr>
        <p:spPr/>
        <p:txBody>
          <a:bodyPr>
            <a:noAutofit/>
          </a:bodyPr>
          <a:lstStyle/>
          <a:p>
            <a:r>
              <a:rPr lang="en-US" sz="3600" dirty="0" smtClean="0"/>
              <a:t>Within an LEA</a:t>
            </a:r>
          </a:p>
          <a:p>
            <a:pPr lvl="1"/>
            <a:r>
              <a:rPr lang="en-US" sz="2800" dirty="0" smtClean="0"/>
              <a:t>ACCESS delivery</a:t>
            </a:r>
          </a:p>
          <a:p>
            <a:pPr lvl="1"/>
            <a:r>
              <a:rPr lang="en-US" sz="2800" dirty="0" smtClean="0"/>
              <a:t>LEA delivery to their own students</a:t>
            </a:r>
          </a:p>
          <a:p>
            <a:pPr lvl="1"/>
            <a:r>
              <a:rPr lang="en-US" sz="2800" dirty="0" smtClean="0"/>
              <a:t>Vendor purchased</a:t>
            </a:r>
          </a:p>
          <a:p>
            <a:r>
              <a:rPr lang="en-US" sz="3600" dirty="0" smtClean="0"/>
              <a:t>Services purchased from another LEA</a:t>
            </a:r>
          </a:p>
          <a:p>
            <a:r>
              <a:rPr lang="en-US" sz="3600" dirty="0" smtClean="0"/>
              <a:t>Student transfers to another LEA</a:t>
            </a:r>
            <a:endParaRPr lang="en-US" sz="3600" dirty="0"/>
          </a:p>
        </p:txBody>
      </p:sp>
    </p:spTree>
    <p:extLst>
      <p:ext uri="{BB962C8B-B14F-4D97-AF65-F5344CB8AC3E}">
        <p14:creationId xmlns:p14="http://schemas.microsoft.com/office/powerpoint/2010/main" val="37398030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Within an LEA – Virtual Programs</a:t>
            </a:r>
            <a:endParaRPr lang="en-US" dirty="0"/>
          </a:p>
        </p:txBody>
      </p:sp>
      <p:sp>
        <p:nvSpPr>
          <p:cNvPr id="3" name="Content Placeholder 2"/>
          <p:cNvSpPr>
            <a:spLocks noGrp="1"/>
          </p:cNvSpPr>
          <p:nvPr>
            <p:ph idx="1"/>
          </p:nvPr>
        </p:nvSpPr>
        <p:spPr>
          <a:xfrm>
            <a:off x="1484310" y="2286000"/>
            <a:ext cx="10018713" cy="4286250"/>
          </a:xfrm>
        </p:spPr>
        <p:txBody>
          <a:bodyPr>
            <a:normAutofit/>
          </a:bodyPr>
          <a:lstStyle/>
          <a:p>
            <a:pPr lvl="0"/>
            <a:r>
              <a:rPr lang="en-US" sz="3600" dirty="0"/>
              <a:t>Who is responsible for virtual student tracking and reporting to the State Department of Education? Reporting will be the responsibility of the home originating school of record in accordance to the LEA policies.  </a:t>
            </a:r>
          </a:p>
          <a:p>
            <a:pPr lvl="0"/>
            <a:r>
              <a:rPr lang="en-US" sz="3600" dirty="0"/>
              <a:t>Who is accountable for the virtual student?  The home originating school of record.  </a:t>
            </a:r>
          </a:p>
          <a:p>
            <a:pPr marL="0" indent="0">
              <a:buNone/>
            </a:pPr>
            <a:endParaRPr lang="en-US" sz="2000" dirty="0"/>
          </a:p>
        </p:txBody>
      </p:sp>
    </p:spTree>
    <p:extLst>
      <p:ext uri="{BB962C8B-B14F-4D97-AF65-F5344CB8AC3E}">
        <p14:creationId xmlns:p14="http://schemas.microsoft.com/office/powerpoint/2010/main" val="252072080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595</TotalTime>
  <Words>2338</Words>
  <Application>Microsoft Office PowerPoint</Application>
  <PresentationFormat>Widescreen</PresentationFormat>
  <Paragraphs>210</Paragraphs>
  <Slides>39</Slides>
  <Notes>37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39</vt:i4>
      </vt:variant>
    </vt:vector>
  </HeadingPairs>
  <TitlesOfParts>
    <vt:vector size="46" baseType="lpstr">
      <vt:lpstr>Aharoni</vt:lpstr>
      <vt:lpstr>Arial</vt:lpstr>
      <vt:lpstr>Calibri</vt:lpstr>
      <vt:lpstr>Century Gothic</vt:lpstr>
      <vt:lpstr>Corbel</vt:lpstr>
      <vt:lpstr>Times New Roman</vt:lpstr>
      <vt:lpstr>Parallax</vt:lpstr>
      <vt:lpstr>ACT 2015-89     VIRTUAL SCHOOL/PROGRAM OPTION</vt:lpstr>
      <vt:lpstr>REQUIREMENTS OF ACT 2015-89</vt:lpstr>
      <vt:lpstr>Do all LEAs have to start a virtual school? No</vt:lpstr>
      <vt:lpstr>Policy</vt:lpstr>
      <vt:lpstr>Law - Policy shall govern the virtual school program</vt:lpstr>
      <vt:lpstr>LAW – Local School System Enrollment</vt:lpstr>
      <vt:lpstr>LAW – Local Schools Enrollment</vt:lpstr>
      <vt:lpstr>Options</vt:lpstr>
      <vt:lpstr>Within an LEA – Virtual Programs</vt:lpstr>
      <vt:lpstr>Within an LEA – Virtual Programs</vt:lpstr>
      <vt:lpstr>Virtual Schools</vt:lpstr>
      <vt:lpstr>Vendor Purchase of Service</vt:lpstr>
      <vt:lpstr>Between LEAs (Purchase of Services)</vt:lpstr>
      <vt:lpstr>Counseling  Responsibility of LEA in all Models.  </vt:lpstr>
      <vt:lpstr>LAW - DELIVERY OF INSTRUCTION</vt:lpstr>
      <vt:lpstr>PowerPoint Presentation</vt:lpstr>
      <vt:lpstr>Accreditation</vt:lpstr>
      <vt:lpstr>Teacher of Record</vt:lpstr>
      <vt:lpstr>Certification</vt:lpstr>
      <vt:lpstr>Criminal History Background Check</vt:lpstr>
      <vt:lpstr>Criminal History Background Check</vt:lpstr>
      <vt:lpstr>Criminal History Background Check</vt:lpstr>
      <vt:lpstr>Criminal History Background Check</vt:lpstr>
      <vt:lpstr>PowerPoint Presentation</vt:lpstr>
      <vt:lpstr>School Codes</vt:lpstr>
      <vt:lpstr>Course Content</vt:lpstr>
      <vt:lpstr>ACCESS  and  Alabama’s Virtual Schools</vt:lpstr>
      <vt:lpstr>Law - SDE</vt:lpstr>
      <vt:lpstr>PowerPoint Presentation</vt:lpstr>
      <vt:lpstr>PowerPoint Presentation</vt:lpstr>
      <vt:lpstr>Why use ACCESS to meet your requirement for a Virtual Option?</vt:lpstr>
      <vt:lpstr>ACCESS – Teacher Certification </vt:lpstr>
      <vt:lpstr>NCAA Approval</vt:lpstr>
      <vt:lpstr>PowerPoint Presentation</vt:lpstr>
      <vt:lpstr>The ACCESS Franchise Model</vt:lpstr>
      <vt:lpstr>PowerPoint Presentation</vt:lpstr>
      <vt:lpstr>PowerPoint Presentation</vt:lpstr>
      <vt:lpstr>SUPPORT</vt:lpstr>
      <vt:lpstr>Questions</vt:lpstr>
    </vt:vector>
  </TitlesOfParts>
  <Company>Alabama Department of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  and  Alabama’s Virtual Schools</dc:title>
  <dc:creator>Raines Larry</dc:creator>
  <cp:lastModifiedBy>Maddox Melinda</cp:lastModifiedBy>
  <cp:revision>63</cp:revision>
  <cp:lastPrinted>2015-09-03T21:34:51Z</cp:lastPrinted>
  <dcterms:created xsi:type="dcterms:W3CDTF">2015-08-04T13:43:18Z</dcterms:created>
  <dcterms:modified xsi:type="dcterms:W3CDTF">2015-09-21T20:13:26Z</dcterms:modified>
</cp:coreProperties>
</file>